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5"/>
  </p:notesMasterIdLst>
  <p:sldIdLst>
    <p:sldId id="475" r:id="rId3"/>
    <p:sldId id="1188" r:id="rId4"/>
    <p:sldId id="1158" r:id="rId5"/>
    <p:sldId id="490" r:id="rId6"/>
    <p:sldId id="491" r:id="rId7"/>
    <p:sldId id="3546" r:id="rId8"/>
    <p:sldId id="492" r:id="rId9"/>
    <p:sldId id="493" r:id="rId10"/>
    <p:sldId id="482" r:id="rId11"/>
    <p:sldId id="287" r:id="rId12"/>
    <p:sldId id="288" r:id="rId13"/>
    <p:sldId id="289" r:id="rId14"/>
    <p:sldId id="3538" r:id="rId15"/>
    <p:sldId id="3539" r:id="rId16"/>
    <p:sldId id="3540" r:id="rId17"/>
    <p:sldId id="290" r:id="rId18"/>
    <p:sldId id="291" r:id="rId19"/>
    <p:sldId id="3547" r:id="rId20"/>
    <p:sldId id="501" r:id="rId21"/>
    <p:sldId id="1194" r:id="rId22"/>
    <p:sldId id="1183" r:id="rId23"/>
    <p:sldId id="1184" r:id="rId24"/>
    <p:sldId id="3530" r:id="rId25"/>
    <p:sldId id="321" r:id="rId26"/>
    <p:sldId id="322" r:id="rId27"/>
    <p:sldId id="323" r:id="rId28"/>
    <p:sldId id="299" r:id="rId29"/>
    <p:sldId id="324" r:id="rId30"/>
    <p:sldId id="1185" r:id="rId31"/>
    <p:sldId id="1195" r:id="rId32"/>
    <p:sldId id="1196" r:id="rId33"/>
    <p:sldId id="1197" r:id="rId34"/>
    <p:sldId id="1198" r:id="rId35"/>
    <p:sldId id="312" r:id="rId36"/>
    <p:sldId id="431" r:id="rId37"/>
    <p:sldId id="433" r:id="rId38"/>
    <p:sldId id="261" r:id="rId39"/>
    <p:sldId id="459" r:id="rId40"/>
    <p:sldId id="280" r:id="rId41"/>
    <p:sldId id="283" r:id="rId42"/>
    <p:sldId id="3527" r:id="rId43"/>
    <p:sldId id="3528" r:id="rId44"/>
    <p:sldId id="3529" r:id="rId45"/>
    <p:sldId id="333" r:id="rId46"/>
    <p:sldId id="320" r:id="rId47"/>
    <p:sldId id="3531" r:id="rId48"/>
    <p:sldId id="3532" r:id="rId49"/>
    <p:sldId id="3535" r:id="rId50"/>
    <p:sldId id="3536" r:id="rId51"/>
    <p:sldId id="326" r:id="rId52"/>
    <p:sldId id="327" r:id="rId53"/>
    <p:sldId id="3537" r:id="rId54"/>
    <p:sldId id="1187" r:id="rId55"/>
    <p:sldId id="3541" r:id="rId56"/>
    <p:sldId id="3542" r:id="rId57"/>
    <p:sldId id="318" r:id="rId58"/>
    <p:sldId id="3543" r:id="rId59"/>
    <p:sldId id="3544" r:id="rId60"/>
    <p:sldId id="300" r:id="rId61"/>
    <p:sldId id="301" r:id="rId62"/>
    <p:sldId id="302" r:id="rId63"/>
    <p:sldId id="262" r:id="rId64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39A5D-DCBA-4832-96A9-FE5A1E90C65D}" v="35" dt="2021-06-29T20:35:37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1" autoAdjust="0"/>
  </p:normalViewPr>
  <p:slideViewPr>
    <p:cSldViewPr snapToGrid="0" snapToObjects="1">
      <p:cViewPr varScale="1">
        <p:scale>
          <a:sx n="89" d="100"/>
          <a:sy n="89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stillo\Desktop\backup_1\Comercial\CMI\2020\12.%20Diciembre\Poblaci&#243;n%20PBS%20DIC-2020%20-%201801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stillo\Desktop\backup_1\Comercial\Producci&#243;n\_2021\Mayo\13052021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astillo\Desktop\backup_1\Rendici&#243;n%20de%20Cuentas\Libro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misanar\Downloads\Atenci&#243;n_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cabrera\Documents\Rodrigo\INFORMES%20MENSUALES\Rendici&#243;n%20de%20Cuentas\Tutelas%202020%20Atl&#225;ntico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B26-44BE-A151-28FA1FC62E9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B26-44BE-A151-28FA1FC62E9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B26-44BE-A151-28FA1FC62E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Hoja3!$A$3:$A$5</c:f>
              <c:strCache>
                <c:ptCount val="3"/>
                <c:pt idx="0">
                  <c:v>CONTRIBUTIVO</c:v>
                </c:pt>
                <c:pt idx="1">
                  <c:v>SUBSIDIADO</c:v>
                </c:pt>
                <c:pt idx="2">
                  <c:v>EXCEPCION</c:v>
                </c:pt>
              </c:strCache>
            </c:strRef>
          </c:cat>
          <c:val>
            <c:numRef>
              <c:f>Hoja3!$B$3:$B$5</c:f>
              <c:numCache>
                <c:formatCode>#,##0</c:formatCode>
                <c:ptCount val="3"/>
                <c:pt idx="0">
                  <c:v>23362083</c:v>
                </c:pt>
                <c:pt idx="1">
                  <c:v>24026912</c:v>
                </c:pt>
                <c:pt idx="2">
                  <c:v>2195331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26-44BE-A151-28FA1FC62E96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8-BB26-44BE-A151-28FA1FC62E9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A-BB26-44BE-A151-28FA1FC62E9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C-BB26-44BE-A151-28FA1FC62E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Hoja3!$A$3:$A$5</c:f>
              <c:strCache>
                <c:ptCount val="3"/>
                <c:pt idx="0">
                  <c:v>CONTRIBUTIVO</c:v>
                </c:pt>
                <c:pt idx="1">
                  <c:v>SUBSIDIADO</c:v>
                </c:pt>
                <c:pt idx="2">
                  <c:v>EXCEPCION</c:v>
                </c:pt>
              </c:strCache>
            </c:strRef>
          </c:cat>
          <c:val>
            <c:numRef>
              <c:f>Hoja3!$C$3:$C$5</c:f>
              <c:numCache>
                <c:formatCode>0.0%</c:formatCode>
                <c:ptCount val="3"/>
                <c:pt idx="0">
                  <c:v>0.46070531125550035</c:v>
                </c:pt>
                <c:pt idx="1">
                  <c:v>0.47381588240519978</c:v>
                </c:pt>
                <c:pt idx="2">
                  <c:v>4.3292400410693231E-2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B26-44BE-A151-28FA1FC62E9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Hoja3!$C$1</c:f>
              <c:strCache>
                <c:ptCount val="1"/>
                <c:pt idx="0">
                  <c:v>CONTRIBUTIVO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Hoja3!$A$2:$B$4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Hoja3!$C$2:$C$4</c:f>
              <c:numCache>
                <c:formatCode>0.0%</c:formatCode>
                <c:ptCount val="3"/>
                <c:pt idx="0">
                  <c:v>0.49600000000000011</c:v>
                </c:pt>
                <c:pt idx="1">
                  <c:v>0.501</c:v>
                </c:pt>
                <c:pt idx="2">
                  <c:v>0.49300000000000016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2-4BA7-B06D-45978803F7D3}"/>
            </c:ext>
          </c:extLst>
        </c:ser>
        <c:ser>
          <c:idx val="1"/>
          <c:order val="1"/>
          <c:tx>
            <c:strRef>
              <c:f>Hoja3!$D$1</c:f>
              <c:strCache>
                <c:ptCount val="1"/>
                <c:pt idx="0">
                  <c:v>SUBSIDIADO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Hoja3!$A$2:$B$4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Hoja3!$D$2:$D$4</c:f>
              <c:numCache>
                <c:formatCode>0.0%</c:formatCode>
                <c:ptCount val="3"/>
                <c:pt idx="0">
                  <c:v>0.504</c:v>
                </c:pt>
                <c:pt idx="1">
                  <c:v>0.49900000000000011</c:v>
                </c:pt>
                <c:pt idx="2">
                  <c:v>0.50700000000000001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2-4BA7-B06D-45978803F7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44493312"/>
        <c:axId val="244499200"/>
      </c:barChart>
      <c:catAx>
        <c:axId val="244493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499200"/>
        <c:crosses val="autoZero"/>
        <c:auto val="1"/>
        <c:lblAlgn val="ctr"/>
        <c:lblOffset val="100"/>
        <c:noMultiLvlLbl val="0"/>
      </c:catAx>
      <c:valAx>
        <c:axId val="2444992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one"/>
        <c:crossAx val="24449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418112262140415E-2"/>
          <c:y val="3.5883972245275834E-2"/>
          <c:w val="0.9536001177102239"/>
          <c:h val="0.92823205550944843"/>
        </c:manualLayout>
      </c:layout>
      <c:pie3DChart>
        <c:varyColors val="1"/>
        <c:ser>
          <c:idx val="0"/>
          <c:order val="0"/>
          <c:tx>
            <c:strRef>
              <c:f>Hoja1!$A$3</c:f>
              <c:strCache>
                <c:ptCount val="1"/>
                <c:pt idx="0">
                  <c:v>PARTICIPACION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chemeClr val="accent5">
                  <a:shade val="4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EF-43A9-B64A-075099118448}"/>
              </c:ext>
            </c:extLst>
          </c:dPt>
          <c:dPt>
            <c:idx val="1"/>
            <c:bubble3D val="0"/>
            <c:spPr>
              <a:solidFill>
                <a:schemeClr val="accent5">
                  <a:shade val="5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EF-43A9-B64A-075099118448}"/>
              </c:ext>
            </c:extLst>
          </c:dPt>
          <c:dPt>
            <c:idx val="2"/>
            <c:bubble3D val="0"/>
            <c:spPr>
              <a:solidFill>
                <a:schemeClr val="accent5">
                  <a:shade val="6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EF-43A9-B64A-075099118448}"/>
              </c:ext>
            </c:extLst>
          </c:dPt>
          <c:dPt>
            <c:idx val="3"/>
            <c:bubble3D val="0"/>
            <c:spPr>
              <a:solidFill>
                <a:schemeClr val="accent5">
                  <a:shade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EF-43A9-B64A-075099118448}"/>
              </c:ext>
            </c:extLst>
          </c:dPt>
          <c:dPt>
            <c:idx val="4"/>
            <c:bubble3D val="0"/>
            <c:spPr>
              <a:solidFill>
                <a:schemeClr val="accent5">
                  <a:shade val="9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EF-43A9-B64A-075099118448}"/>
              </c:ext>
            </c:extLst>
          </c:dPt>
          <c:dPt>
            <c:idx val="5"/>
            <c:bubble3D val="0"/>
            <c:explosion val="32"/>
            <c:spPr>
              <a:solidFill>
                <a:schemeClr val="accent5">
                  <a:tint val="9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FEF-43A9-B64A-075099118448}"/>
              </c:ext>
            </c:extLst>
          </c:dPt>
          <c:dPt>
            <c:idx val="6"/>
            <c:bubble3D val="0"/>
            <c:spPr>
              <a:solidFill>
                <a:schemeClr val="accent5">
                  <a:tint val="81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FEF-43A9-B64A-075099118448}"/>
              </c:ext>
            </c:extLst>
          </c:dPt>
          <c:dPt>
            <c:idx val="7"/>
            <c:bubble3D val="0"/>
            <c:spPr>
              <a:solidFill>
                <a:schemeClr val="accent5">
                  <a:tint val="69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FEF-43A9-B64A-075099118448}"/>
              </c:ext>
            </c:extLst>
          </c:dPt>
          <c:dPt>
            <c:idx val="8"/>
            <c:bubble3D val="0"/>
            <c:spPr>
              <a:solidFill>
                <a:schemeClr val="accent5">
                  <a:tint val="5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FEF-43A9-B64A-075099118448}"/>
              </c:ext>
            </c:extLst>
          </c:dPt>
          <c:dPt>
            <c:idx val="9"/>
            <c:bubble3D val="0"/>
            <c:spPr>
              <a:solidFill>
                <a:schemeClr val="accent5">
                  <a:tint val="4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FEF-43A9-B64A-075099118448}"/>
              </c:ext>
            </c:extLst>
          </c:dPt>
          <c:dLbls>
            <c:dLbl>
              <c:idx val="0"/>
              <c:layout>
                <c:manualLayout>
                  <c:x val="-8.0214305736054897E-2"/>
                  <c:y val="-3.8648806702533019E-2"/>
                </c:manualLayout>
              </c:layout>
              <c:tx>
                <c:rich>
                  <a:bodyPr/>
                  <a:lstStyle/>
                  <a:p>
                    <a:fld id="{9735D3B1-D1E3-40E3-AFCF-BF1DBA395242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4963F781-7901-4855-9FD0-27FB875BD4C4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EF-43A9-B64A-075099118448}"/>
                </c:ext>
              </c:extLst>
            </c:dLbl>
            <c:dLbl>
              <c:idx val="1"/>
              <c:layout>
                <c:manualLayout>
                  <c:x val="-9.9366766047447996E-3"/>
                  <c:y val="-5.8369706007205618E-2"/>
                </c:manualLayout>
              </c:layout>
              <c:tx>
                <c:rich>
                  <a:bodyPr/>
                  <a:lstStyle/>
                  <a:p>
                    <a:fld id="{DE6E4862-39C8-4466-B4EF-E56D3F02C81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107EB24A-5F28-458E-9093-44FF218340D4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EF-43A9-B64A-075099118448}"/>
                </c:ext>
              </c:extLst>
            </c:dLbl>
            <c:dLbl>
              <c:idx val="2"/>
              <c:layout>
                <c:manualLayout>
                  <c:x val="6.9622607853629991E-3"/>
                  <c:y val="-6.7846622264133424E-3"/>
                </c:manualLayout>
              </c:layout>
              <c:tx>
                <c:rich>
                  <a:bodyPr/>
                  <a:lstStyle/>
                  <a:p>
                    <a:fld id="{6BCA0904-03D8-4D4B-BBD9-47DBF9EA909A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41D56462-EB7C-47CF-AB20-3EAC63165064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EF-43A9-B64A-075099118448}"/>
                </c:ext>
              </c:extLst>
            </c:dLbl>
            <c:dLbl>
              <c:idx val="3"/>
              <c:layout>
                <c:manualLayout>
                  <c:x val="7.897140891369156E-2"/>
                  <c:y val="1.209495716913556E-2"/>
                </c:manualLayout>
              </c:layout>
              <c:tx>
                <c:rich>
                  <a:bodyPr/>
                  <a:lstStyle/>
                  <a:p>
                    <a:fld id="{3233F1FB-A55B-4E58-AE54-612EA490CB0C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1F1F8522-1389-47B7-9FCF-ED94C0C4418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FEF-43A9-B64A-075099118448}"/>
                </c:ext>
              </c:extLst>
            </c:dLbl>
            <c:dLbl>
              <c:idx val="4"/>
              <c:layout>
                <c:manualLayout>
                  <c:x val="2.9023265295721516E-2"/>
                  <c:y val="4.5584467886994218E-2"/>
                </c:manualLayout>
              </c:layout>
              <c:tx>
                <c:rich>
                  <a:bodyPr/>
                  <a:lstStyle/>
                  <a:p>
                    <a:fld id="{9FE2C495-AF02-480C-882F-840D50D6DC05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E77063AE-9A95-4A8F-A36C-D922B398DA42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FEF-43A9-B64A-075099118448}"/>
                </c:ext>
              </c:extLst>
            </c:dLbl>
            <c:dLbl>
              <c:idx val="5"/>
              <c:layout>
                <c:manualLayout>
                  <c:x val="4.9520623120194479E-2"/>
                  <c:y val="-0.11905034364618662"/>
                </c:manualLayout>
              </c:layout>
              <c:tx>
                <c:rich>
                  <a:bodyPr/>
                  <a:lstStyle/>
                  <a:p>
                    <a:fld id="{582BE692-1C7C-47FF-920B-1D8D93F84B03}" type="CATEGORYNAME">
                      <a:rPr lang="en-US" b="1">
                        <a:solidFill>
                          <a:schemeClr val="bg1"/>
                        </a:solidFill>
                      </a:rPr>
                      <a:pPr/>
                      <a:t>[NOMBRE DE CATEGORÍA]</a:t>
                    </a:fld>
                    <a:r>
                      <a:rPr lang="en-US" b="1" baseline="0">
                        <a:solidFill>
                          <a:schemeClr val="bg1"/>
                        </a:solidFill>
                      </a:rPr>
                      <a:t>; </a:t>
                    </a:r>
                    <a:fld id="{93508999-93E8-471A-BDE2-4D0653F25AF5}" type="VALUE">
                      <a:rPr lang="en-US" b="1" baseline="0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n-US" b="1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FEF-43A9-B64A-075099118448}"/>
                </c:ext>
              </c:extLst>
            </c:dLbl>
            <c:dLbl>
              <c:idx val="6"/>
              <c:layout>
                <c:manualLayout>
                  <c:x val="6.7755328471808082E-2"/>
                  <c:y val="-2.1832648660978168E-2"/>
                </c:manualLayout>
              </c:layout>
              <c:tx>
                <c:rich>
                  <a:bodyPr/>
                  <a:lstStyle/>
                  <a:p>
                    <a:fld id="{BE72FF11-0A8E-4DA0-B08E-CEAFBB8D336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2DB4C527-E4E8-4896-BB10-21D1C58B313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FEF-43A9-B64A-075099118448}"/>
                </c:ext>
              </c:extLst>
            </c:dLbl>
            <c:dLbl>
              <c:idx val="7"/>
              <c:layout>
                <c:manualLayout>
                  <c:x val="-1.1687434701730401E-3"/>
                  <c:y val="-5.2956502207098391E-3"/>
                </c:manualLayout>
              </c:layout>
              <c:tx>
                <c:rich>
                  <a:bodyPr/>
                  <a:lstStyle/>
                  <a:p>
                    <a:fld id="{28EE1971-9796-41D2-8C1E-272F5DEC7FE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A17B08EE-9C2A-4C14-A6BC-F35AB988A87E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FEF-43A9-B64A-075099118448}"/>
                </c:ext>
              </c:extLst>
            </c:dLbl>
            <c:dLbl>
              <c:idx val="8"/>
              <c:layout>
                <c:manualLayout>
                  <c:x val="2.4859592793619253E-2"/>
                  <c:y val="-2.2678341544602604E-2"/>
                </c:manualLayout>
              </c:layout>
              <c:tx>
                <c:rich>
                  <a:bodyPr/>
                  <a:lstStyle/>
                  <a:p>
                    <a:fld id="{E86FF83B-5402-478C-9982-30B20408B7E5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C11FBBA0-428E-45BE-9C5D-F11ACD37CBED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;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FEF-43A9-B64A-075099118448}"/>
                </c:ext>
              </c:extLst>
            </c:dLbl>
            <c:dLbl>
              <c:idx val="9"/>
              <c:layout>
                <c:manualLayout>
                  <c:x val="7.5931121473893429E-2"/>
                  <c:y val="-1.2056168445967413E-2"/>
                </c:manualLayout>
              </c:layout>
              <c:tx>
                <c:rich>
                  <a:bodyPr/>
                  <a:lstStyle/>
                  <a:p>
                    <a:fld id="{58C127F5-DEB7-4BCD-B98A-AB00E267A4FC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  <a:fld id="{3826934F-24B8-46BD-B3CB-C93CECACACA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FEF-43A9-B64A-0750991184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Hoja1!$B$1:$K$2</c:f>
              <c:strCache>
                <c:ptCount val="10"/>
                <c:pt idx="0">
                  <c:v>NUEVA EPS</c:v>
                </c:pt>
                <c:pt idx="1">
                  <c:v>SURA</c:v>
                </c:pt>
                <c:pt idx="2">
                  <c:v>SANITAS</c:v>
                </c:pt>
                <c:pt idx="3">
                  <c:v>SALUD TOTAL</c:v>
                </c:pt>
                <c:pt idx="4">
                  <c:v>COOSALUD</c:v>
                </c:pt>
                <c:pt idx="5">
                  <c:v>FAMISANAR</c:v>
                </c:pt>
                <c:pt idx="6">
                  <c:v>MUTUAL SER</c:v>
                </c:pt>
                <c:pt idx="7">
                  <c:v>COMPENSAR</c:v>
                </c:pt>
                <c:pt idx="8">
                  <c:v>EMSSANAR</c:v>
                </c:pt>
                <c:pt idx="9">
                  <c:v>ASMET SALUD</c:v>
                </c:pt>
              </c:strCache>
            </c:strRef>
          </c:cat>
          <c:val>
            <c:numRef>
              <c:f>Hoja1!$B$3:$K$3</c:f>
              <c:numCache>
                <c:formatCode>0.00%</c:formatCode>
                <c:ptCount val="10"/>
                <c:pt idx="0" formatCode="0.0%">
                  <c:v>0.15570000000000006</c:v>
                </c:pt>
                <c:pt idx="1">
                  <c:v>8.7500000000000008E-2</c:v>
                </c:pt>
                <c:pt idx="2">
                  <c:v>8.2000000000000003E-2</c:v>
                </c:pt>
                <c:pt idx="3" formatCode="0.0%">
                  <c:v>7.7500000000000013E-2</c:v>
                </c:pt>
                <c:pt idx="4">
                  <c:v>5.8100000000000013E-2</c:v>
                </c:pt>
                <c:pt idx="5">
                  <c:v>5.3300000000000014E-2</c:v>
                </c:pt>
                <c:pt idx="6" formatCode="0.0%">
                  <c:v>4.5800000000000014E-2</c:v>
                </c:pt>
                <c:pt idx="7">
                  <c:v>3.8900000000000004E-2</c:v>
                </c:pt>
                <c:pt idx="8">
                  <c:v>3.8699999999999998E-2</c:v>
                </c:pt>
                <c:pt idx="9">
                  <c:v>3.8600000000000002E-2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FEF-43A9-B64A-0750991184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Hoja3!$A$3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Hoja3!$B$2:$M$2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Hoja3!$B$3:$M$3</c:f>
              <c:numCache>
                <c:formatCode>General</c:formatCode>
                <c:ptCount val="12"/>
                <c:pt idx="0">
                  <c:v>76</c:v>
                </c:pt>
                <c:pt idx="1">
                  <c:v>103</c:v>
                </c:pt>
                <c:pt idx="2">
                  <c:v>103</c:v>
                </c:pt>
                <c:pt idx="3">
                  <c:v>104</c:v>
                </c:pt>
                <c:pt idx="4">
                  <c:v>113</c:v>
                </c:pt>
                <c:pt idx="5">
                  <c:v>88</c:v>
                </c:pt>
                <c:pt idx="6">
                  <c:v>138</c:v>
                </c:pt>
                <c:pt idx="7">
                  <c:v>116</c:v>
                </c:pt>
                <c:pt idx="8">
                  <c:v>106</c:v>
                </c:pt>
                <c:pt idx="9">
                  <c:v>28</c:v>
                </c:pt>
                <c:pt idx="10">
                  <c:v>103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93-4E97-82EA-03CE553672D9}"/>
            </c:ext>
          </c:extLst>
        </c:ser>
        <c:ser>
          <c:idx val="1"/>
          <c:order val="1"/>
          <c:tx>
            <c:strRef>
              <c:f>Hoja3!$A$4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Hoja3!$B$2:$M$2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Hoja3!$B$4:$M$4</c:f>
              <c:numCache>
                <c:formatCode>General</c:formatCode>
                <c:ptCount val="12"/>
                <c:pt idx="0">
                  <c:v>191</c:v>
                </c:pt>
                <c:pt idx="1">
                  <c:v>172</c:v>
                </c:pt>
                <c:pt idx="2">
                  <c:v>204</c:v>
                </c:pt>
                <c:pt idx="3">
                  <c:v>163</c:v>
                </c:pt>
                <c:pt idx="4">
                  <c:v>185</c:v>
                </c:pt>
                <c:pt idx="5">
                  <c:v>254</c:v>
                </c:pt>
                <c:pt idx="6">
                  <c:v>317</c:v>
                </c:pt>
                <c:pt idx="7">
                  <c:v>311</c:v>
                </c:pt>
                <c:pt idx="8">
                  <c:v>313</c:v>
                </c:pt>
                <c:pt idx="9">
                  <c:v>343</c:v>
                </c:pt>
                <c:pt idx="10">
                  <c:v>252</c:v>
                </c:pt>
                <c:pt idx="11">
                  <c:v>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93-4E97-82EA-03CE553672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4860288"/>
        <c:axId val="254866176"/>
      </c:lineChart>
      <c:catAx>
        <c:axId val="2548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54866176"/>
        <c:crosses val="autoZero"/>
        <c:auto val="1"/>
        <c:lblAlgn val="ctr"/>
        <c:lblOffset val="100"/>
        <c:noMultiLvlLbl val="0"/>
      </c:catAx>
      <c:valAx>
        <c:axId val="254866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54860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[Tutelas 2020 Atlántico.xlsx]Gráfico 4!TablaDinámica5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err="1">
                <a:effectLst/>
              </a:rPr>
              <a:t>Tutelas</a:t>
            </a:r>
            <a:r>
              <a:rPr lang="en-US" sz="1800" b="1" i="0" baseline="0" dirty="0">
                <a:effectLst/>
              </a:rPr>
              <a:t> por </a:t>
            </a:r>
            <a:r>
              <a:rPr lang="en-US" sz="1800" b="1" i="0" baseline="0" dirty="0" err="1">
                <a:effectLst/>
              </a:rPr>
              <a:t>Motivo</a:t>
            </a:r>
            <a:r>
              <a:rPr lang="en-US" sz="1800" b="1" i="0" baseline="0" dirty="0">
                <a:effectLst/>
              </a:rPr>
              <a:t> Barranquilla</a:t>
            </a:r>
            <a:endParaRPr lang="es-CO" dirty="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2020</a:t>
            </a:r>
            <a:endParaRPr lang="es-CO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'Gráfico 4'!$B$3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'Gráfico 4'!$A$4:$A$20</c:f>
              <c:strCache>
                <c:ptCount val="16"/>
                <c:pt idx="0">
                  <c:v>	LIQUIDACIÓN DE LAS INCAPACIDADES Y LICENCIAS</c:v>
                </c:pt>
                <c:pt idx="1">
                  <c:v>	OPORTUNIDAD EN PAGO DE LICENCIAS E INCAPACIDADES</c:v>
                </c:pt>
                <c:pt idx="2">
                  <c:v>	SOLICITUD DE AFILIACIÓN Y REGISTRO DE NOVEDADES</c:v>
                </c:pt>
                <c:pt idx="3">
                  <c:v>	VINCULADOS COMO TERCEROS</c:v>
                </c:pt>
                <c:pt idx="4">
                  <c:v>DERECHOS DE PETICIÓN PRESTACIONES ECONÓMICAS</c:v>
                </c:pt>
                <c:pt idx="5">
                  <c:v>DISPENSACIÓN DE MEDICAMENTOS</c:v>
                </c:pt>
                <c:pt idx="6">
                  <c:v>EXCLUSIÓN DEL PBS - UPC</c:v>
                </c:pt>
                <c:pt idx="7">
                  <c:v>OPORTUNIDAD EN GENERACIÓN DE AUTORIZACIONES</c:v>
                </c:pt>
                <c:pt idx="8">
                  <c:v>OPORTUNIDAD EN PRESTACIÓN DE SERVICIOS</c:v>
                </c:pt>
                <c:pt idx="9">
                  <c:v>REINTEGRO LABORAL</c:v>
                </c:pt>
                <c:pt idx="10">
                  <c:v>TRASLADO DE EPS</c:v>
                </c:pt>
                <c:pt idx="11">
                  <c:v>REEMBOLSO</c:v>
                </c:pt>
                <c:pt idx="12">
                  <c:v>COBRO DE COPAGOS Y CUOTAS MODERADORAS</c:v>
                </c:pt>
                <c:pt idx="13">
                  <c:v>GESTIÓN MIPRES</c:v>
                </c:pt>
                <c:pt idx="14">
                  <c:v>DIRECCIONAMIENTO</c:v>
                </c:pt>
                <c:pt idx="15">
                  <c:v>VALORACIÓN POR SALUD OCUPACIONAL</c:v>
                </c:pt>
              </c:strCache>
            </c:strRef>
          </c:cat>
          <c:val>
            <c:numRef>
              <c:f>'Gráfico 4'!$B$4:$B$20</c:f>
              <c:numCache>
                <c:formatCode>General</c:formatCode>
                <c:ptCount val="16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10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10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F-4897-B77C-A664E8ECA8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33474432"/>
        <c:axId val="333592448"/>
      </c:barChart>
      <c:catAx>
        <c:axId val="333474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3592448"/>
        <c:crosses val="autoZero"/>
        <c:auto val="1"/>
        <c:lblAlgn val="ctr"/>
        <c:lblOffset val="100"/>
        <c:noMultiLvlLbl val="0"/>
      </c:catAx>
      <c:valAx>
        <c:axId val="33359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347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[202101 Poblacion enero 2021 piramides.xlsx]Hoja4!Tabla dinámica5</c:name>
    <c:fmtId val="28"/>
  </c:pivotSource>
  <c:chart>
    <c:title>
      <c:tx>
        <c:rich>
          <a:bodyPr/>
          <a:lstStyle/>
          <a:p>
            <a:pPr>
              <a:defRPr sz="1200"/>
            </a:pPr>
            <a:r>
              <a:rPr lang="es-CO" sz="1200" b="1" i="0" baseline="0"/>
              <a:t>PIRAMIDE POBLACIONAL. EPS FAMISANAR. </a:t>
            </a:r>
            <a:endParaRPr lang="es-ES" sz="1200"/>
          </a:p>
          <a:p>
            <a:pPr>
              <a:defRPr sz="1200"/>
            </a:pPr>
            <a:r>
              <a:rPr lang="es-CO" sz="1200" b="1" i="0" baseline="0"/>
              <a:t>DICIEMBRE 2020</a:t>
            </a:r>
          </a:p>
        </c:rich>
      </c:tx>
      <c:layout>
        <c:manualLayout>
          <c:xMode val="edge"/>
          <c:yMode val="edge"/>
          <c:x val="0.30862273335778578"/>
          <c:y val="7.1847737107432769E-3"/>
        </c:manualLayout>
      </c:layout>
      <c:overlay val="0"/>
    </c:title>
    <c:autoTitleDeleted val="0"/>
    <c:pivotFmts>
      <c:pivotFmt>
        <c:idx val="0"/>
        <c:spPr>
          <a:ln>
            <a:noFill/>
          </a:ln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ln>
            <a:noFill/>
          </a:ln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numFmt formatCode="0;[Black]0" sourceLinked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numFmt formatCode="0;[Black]0" sourceLinked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numFmt formatCode="0;[Black]0" sourceLinked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Hoja4!$B$11:$B$12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dLbls>
            <c:numFmt formatCode="0;[Black]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Hoja4!$A$13:$A$32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Hoja4!$B$13:$B$32</c:f>
              <c:numCache>
                <c:formatCode>General</c:formatCode>
                <c:ptCount val="19"/>
                <c:pt idx="0">
                  <c:v>-127</c:v>
                </c:pt>
                <c:pt idx="1">
                  <c:v>-779</c:v>
                </c:pt>
                <c:pt idx="2">
                  <c:v>-1004</c:v>
                </c:pt>
                <c:pt idx="3">
                  <c:v>-1105</c:v>
                </c:pt>
                <c:pt idx="4">
                  <c:v>-1024</c:v>
                </c:pt>
                <c:pt idx="5">
                  <c:v>-1210</c:v>
                </c:pt>
                <c:pt idx="6">
                  <c:v>-1413</c:v>
                </c:pt>
                <c:pt idx="7">
                  <c:v>-1466</c:v>
                </c:pt>
                <c:pt idx="8">
                  <c:v>-1404</c:v>
                </c:pt>
                <c:pt idx="9">
                  <c:v>-1218</c:v>
                </c:pt>
                <c:pt idx="10">
                  <c:v>-972</c:v>
                </c:pt>
                <c:pt idx="11">
                  <c:v>-904</c:v>
                </c:pt>
                <c:pt idx="12">
                  <c:v>-657</c:v>
                </c:pt>
                <c:pt idx="13">
                  <c:v>-529</c:v>
                </c:pt>
                <c:pt idx="14">
                  <c:v>-333</c:v>
                </c:pt>
                <c:pt idx="15">
                  <c:v>-261</c:v>
                </c:pt>
                <c:pt idx="16">
                  <c:v>-135</c:v>
                </c:pt>
                <c:pt idx="17">
                  <c:v>-90</c:v>
                </c:pt>
                <c:pt idx="18">
                  <c:v>-84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D-4963-ADBA-B52882AD10BB}"/>
            </c:ext>
          </c:extLst>
        </c:ser>
        <c:ser>
          <c:idx val="1"/>
          <c:order val="1"/>
          <c:tx>
            <c:strRef>
              <c:f>Hoja4!$C$11:$C$12</c:f>
              <c:strCache>
                <c:ptCount val="1"/>
                <c:pt idx="0">
                  <c:v>Femenino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Hoja4!$A$13:$A$32</c:f>
              <c:strCache>
                <c:ptCount val="19"/>
                <c:pt idx="0">
                  <c:v>a) Menor de 1 año</c:v>
                </c:pt>
                <c:pt idx="1">
                  <c:v>b) 1 - 4 años</c:v>
                </c:pt>
                <c:pt idx="2">
                  <c:v>c) 5 a 9 años</c:v>
                </c:pt>
                <c:pt idx="3">
                  <c:v>d) 10 a 14 años</c:v>
                </c:pt>
                <c:pt idx="4">
                  <c:v>e) 15 a 19 años</c:v>
                </c:pt>
                <c:pt idx="5">
                  <c:v>f) 20 a 24 años</c:v>
                </c:pt>
                <c:pt idx="6">
                  <c:v>g) 25 a 29 años</c:v>
                </c:pt>
                <c:pt idx="7">
                  <c:v>h) 30 a 34 años</c:v>
                </c:pt>
                <c:pt idx="8">
                  <c:v>i) 35 a 39 años</c:v>
                </c:pt>
                <c:pt idx="9">
                  <c:v>j) 40 a 44 años</c:v>
                </c:pt>
                <c:pt idx="10">
                  <c:v>k) 45 a 49 años</c:v>
                </c:pt>
                <c:pt idx="11">
                  <c:v>l) 50 a 54 años</c:v>
                </c:pt>
                <c:pt idx="12">
                  <c:v>m) 55 a 59 años</c:v>
                </c:pt>
                <c:pt idx="13">
                  <c:v>n) 60 a 64 años</c:v>
                </c:pt>
                <c:pt idx="14">
                  <c:v>o) 65 a 69 años</c:v>
                </c:pt>
                <c:pt idx="15">
                  <c:v>p) 70 a 74 años</c:v>
                </c:pt>
                <c:pt idx="16">
                  <c:v>q) 75 a 79 años</c:v>
                </c:pt>
                <c:pt idx="17">
                  <c:v>r) 80 a 84 años</c:v>
                </c:pt>
                <c:pt idx="18">
                  <c:v>s) 85 y más años</c:v>
                </c:pt>
              </c:strCache>
            </c:strRef>
          </c:cat>
          <c:val>
            <c:numRef>
              <c:f>Hoja4!$C$13:$C$32</c:f>
              <c:numCache>
                <c:formatCode>General</c:formatCode>
                <c:ptCount val="19"/>
                <c:pt idx="0">
                  <c:v>134</c:v>
                </c:pt>
                <c:pt idx="1">
                  <c:v>724</c:v>
                </c:pt>
                <c:pt idx="2">
                  <c:v>969</c:v>
                </c:pt>
                <c:pt idx="3">
                  <c:v>1017</c:v>
                </c:pt>
                <c:pt idx="4">
                  <c:v>980</c:v>
                </c:pt>
                <c:pt idx="5">
                  <c:v>975</c:v>
                </c:pt>
                <c:pt idx="6">
                  <c:v>984</c:v>
                </c:pt>
                <c:pt idx="7">
                  <c:v>963</c:v>
                </c:pt>
                <c:pt idx="8">
                  <c:v>981</c:v>
                </c:pt>
                <c:pt idx="9">
                  <c:v>902</c:v>
                </c:pt>
                <c:pt idx="10">
                  <c:v>676</c:v>
                </c:pt>
                <c:pt idx="11">
                  <c:v>677</c:v>
                </c:pt>
                <c:pt idx="12">
                  <c:v>632</c:v>
                </c:pt>
                <c:pt idx="13">
                  <c:v>525</c:v>
                </c:pt>
                <c:pt idx="14">
                  <c:v>401</c:v>
                </c:pt>
                <c:pt idx="15">
                  <c:v>254</c:v>
                </c:pt>
                <c:pt idx="16">
                  <c:v>179</c:v>
                </c:pt>
                <c:pt idx="17">
                  <c:v>154</c:v>
                </c:pt>
                <c:pt idx="18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4D-4963-ADBA-B52882AD1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100"/>
        <c:axId val="316335232"/>
        <c:axId val="316336768"/>
      </c:barChart>
      <c:catAx>
        <c:axId val="316335232"/>
        <c:scaling>
          <c:orientation val="minMax"/>
        </c:scaling>
        <c:delete val="0"/>
        <c:axPos val="l"/>
        <c:numFmt formatCode="General" sourceLinked="0"/>
        <c:majorTickMark val="none"/>
        <c:minorTickMark val="in"/>
        <c:tickLblPos val="low"/>
        <c:txPr>
          <a:bodyPr rot="0"/>
          <a:lstStyle/>
          <a:p>
            <a:pPr>
              <a:defRPr/>
            </a:pPr>
            <a:endParaRPr lang="es-ES"/>
          </a:p>
        </c:txPr>
        <c:crossAx val="316336768"/>
        <c:crosses val="autoZero"/>
        <c:auto val="1"/>
        <c:lblAlgn val="ctr"/>
        <c:lblOffset val="100"/>
        <c:noMultiLvlLbl val="0"/>
      </c:catAx>
      <c:valAx>
        <c:axId val="316336768"/>
        <c:scaling>
          <c:orientation val="minMax"/>
        </c:scaling>
        <c:delete val="0"/>
        <c:axPos val="b"/>
        <c:majorGridlines/>
        <c:numFmt formatCode="0;[Black]0" sourceLinked="0"/>
        <c:majorTickMark val="out"/>
        <c:minorTickMark val="none"/>
        <c:tickLblPos val="nextTo"/>
        <c:crossAx val="31633523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0.84984</cdr:x>
      <cdr:y>0.12836</cdr:y>
    </cdr:from>
    <cdr:to>
      <cdr:x>0.89146</cdr:x>
      <cdr:y>0.22918</cdr:y>
    </cdr:to>
    <cdr:pic>
      <cdr:nvPicPr>
        <cdr:cNvPr id="7" name="Picture 2">
          <a:extLst xmlns:a="http://schemas.openxmlformats.org/drawingml/2006/main">
            <a:ext uri="{FF2B5EF4-FFF2-40B4-BE49-F238E27FC236}">
              <a16:creationId xmlns:a16="http://schemas.microsoft.com/office/drawing/2014/main" id="{864D7141-C532-401F-89F4-B75CD042F80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 t="8929" r="46428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549215" y="495168"/>
          <a:ext cx="222794" cy="3889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0.26475</cdr:x>
      <cdr:y>0.12447</cdr:y>
    </cdr:from>
    <cdr:to>
      <cdr:x>0.29875</cdr:x>
      <cdr:y>0.23272</cdr:y>
    </cdr:to>
    <cdr:pic>
      <cdr:nvPicPr>
        <cdr:cNvPr id="38942" name="Picture 3">
          <a:extLst xmlns:a="http://schemas.openxmlformats.org/drawingml/2006/main">
            <a:ext uri="{FF2B5EF4-FFF2-40B4-BE49-F238E27FC236}">
              <a16:creationId xmlns:a16="http://schemas.microsoft.com/office/drawing/2014/main" id="{8344AE57-3B65-4102-A9B8-D55251008B4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/>
        <a:srcRect xmlns:a="http://schemas.openxmlformats.org/drawingml/2006/main" r="5446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417201" y="480155"/>
          <a:ext cx="182004" cy="4175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0.23958</cdr:x>
      <cdr:y>0.22547</cdr:y>
    </cdr:from>
    <cdr:to>
      <cdr:x>0.34014</cdr:x>
      <cdr:y>0.26348</cdr:y>
    </cdr:to>
    <cdr:sp macro="" textlink="">
      <cdr:nvSpPr>
        <cdr:cNvPr id="9" name="8 CuadroTexto"/>
        <cdr:cNvSpPr txBox="1"/>
      </cdr:nvSpPr>
      <cdr:spPr>
        <a:xfrm xmlns:a="http://schemas.openxmlformats.org/drawingml/2006/main">
          <a:off x="1282478" y="869792"/>
          <a:ext cx="538303" cy="146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s-CO" sz="800" b="1"/>
            <a:t>Masculino</a:t>
          </a:r>
        </a:p>
      </cdr:txBody>
    </cdr:sp>
  </cdr:relSizeAnchor>
  <cdr:relSizeAnchor xmlns:cdr="http://schemas.openxmlformats.org/drawingml/2006/chartDrawing">
    <cdr:from>
      <cdr:x>0.82863</cdr:x>
      <cdr:y>0.22666</cdr:y>
    </cdr:from>
    <cdr:to>
      <cdr:x>0.92919</cdr:x>
      <cdr:y>0.26467</cdr:y>
    </cdr:to>
    <cdr:sp macro="" textlink="">
      <cdr:nvSpPr>
        <cdr:cNvPr id="10" name="1 CuadroTexto"/>
        <cdr:cNvSpPr txBox="1"/>
      </cdr:nvSpPr>
      <cdr:spPr>
        <a:xfrm xmlns:a="http://schemas.openxmlformats.org/drawingml/2006/main">
          <a:off x="4435720" y="874379"/>
          <a:ext cx="538302" cy="146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b="1"/>
            <a:t>Femenino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0DFE7-4C17-4F29-BDB8-7013C80E89FD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415B0-741D-4B58-8532-5677253E914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1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DC2EF-6137-4161-B272-64AE60439AE4}" type="slidenum">
              <a:rPr lang="es-CO" smtClean="0"/>
              <a:pPr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531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878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6980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6464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837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484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425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56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377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3710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47189-D8DD-BC4A-827D-5E1CCCC02119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1490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415B0-741D-4B58-8532-5677253E914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3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415B0-741D-4B58-8532-5677253E914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06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54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67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457444"/>
            <a:ext cx="77724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522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765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2034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241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0181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21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2746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094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81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4158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359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090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17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62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61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88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5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94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0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29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D521-F51A-B144-A1CE-115DF0B3910F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9897-1EF5-B649-87D7-6E7878A001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20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1A34-5A96-4CC6-8014-46CAA9C77A3E}" type="datetimeFigureOut">
              <a:rPr lang="es-ES" smtClean="0"/>
              <a:pPr/>
              <a:t>03/07/2021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6E4D-BC13-4A27-95F2-7843BD60715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85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1.jpeg"/><Relationship Id="rId5" Type="http://schemas.openxmlformats.org/officeDocument/2006/relationships/image" Target="../media/image10.png"/><Relationship Id="rId10" Type="http://schemas.openxmlformats.org/officeDocument/2006/relationships/image" Target="../media/image20.jpe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jpe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1.png"/><Relationship Id="rId4" Type="http://schemas.openxmlformats.org/officeDocument/2006/relationships/image" Target="../media/image47.jpeg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blog.famisanar.com.co/ruta-covid19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9" Type="http://schemas.openxmlformats.org/officeDocument/2006/relationships/image" Target="../media/image89.jpeg"/><Relationship Id="rId21" Type="http://schemas.microsoft.com/office/2007/relationships/media" Target="../media/media11.mp3"/><Relationship Id="rId34" Type="http://schemas.openxmlformats.org/officeDocument/2006/relationships/image" Target="../media/image84.png"/><Relationship Id="rId42" Type="http://schemas.openxmlformats.org/officeDocument/2006/relationships/image" Target="../media/image92.jpeg"/><Relationship Id="rId47" Type="http://schemas.openxmlformats.org/officeDocument/2006/relationships/image" Target="../media/image97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9" Type="http://schemas.openxmlformats.org/officeDocument/2006/relationships/slideLayout" Target="../slideLayouts/slideLayout2.xml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" Type="http://schemas.microsoft.com/office/2007/relationships/media" Target="../media/media3.wav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image" Target="../media/image86.gif"/><Relationship Id="rId49" Type="http://schemas.openxmlformats.org/officeDocument/2006/relationships/image" Target="../media/image99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81.png"/><Relationship Id="rId44" Type="http://schemas.openxmlformats.org/officeDocument/2006/relationships/image" Target="../media/image94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jpeg"/><Relationship Id="rId48" Type="http://schemas.openxmlformats.org/officeDocument/2006/relationships/image" Target="../media/image98.jpeg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image" Target="../media/image83.jpeg"/><Relationship Id="rId38" Type="http://schemas.openxmlformats.org/officeDocument/2006/relationships/image" Target="../media/image88.jpeg"/><Relationship Id="rId46" Type="http://schemas.openxmlformats.org/officeDocument/2006/relationships/image" Target="../media/image96.png"/><Relationship Id="rId20" Type="http://schemas.openxmlformats.org/officeDocument/2006/relationships/audio" Target="../media/media10.mp3"/><Relationship Id="rId41" Type="http://schemas.openxmlformats.org/officeDocument/2006/relationships/image" Target="../media/image91.png"/><Relationship Id="rId1" Type="http://schemas.microsoft.com/office/2007/relationships/media" Target="../media/media1.mp3"/><Relationship Id="rId6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2562300" y="2092863"/>
            <a:ext cx="4277005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495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Bienvenidos </a:t>
            </a:r>
          </a:p>
          <a:p>
            <a:pPr algn="ctr"/>
            <a:r>
              <a:rPr lang="es-E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Rendición de Cuentas </a:t>
            </a:r>
          </a:p>
          <a:p>
            <a:pPr algn="ctr"/>
            <a:r>
              <a:rPr lang="es-E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DC8CA1C-3C06-4120-8A4D-636443742559}"/>
              </a:ext>
            </a:extLst>
          </p:cNvPr>
          <p:cNvSpPr txBox="1">
            <a:spLocks/>
          </p:cNvSpPr>
          <p:nvPr/>
        </p:nvSpPr>
        <p:spPr>
          <a:xfrm>
            <a:off x="6084168" y="4499330"/>
            <a:ext cx="1732415" cy="3149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050" b="1" dirty="0">
                <a:solidFill>
                  <a:schemeClr val="bg1"/>
                </a:solidFill>
              </a:rPr>
              <a:t>Informe 16/05/2019</a:t>
            </a:r>
            <a:endParaRPr lang="es-CO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9" name="object 7"/>
          <p:cNvSpPr/>
          <p:nvPr/>
        </p:nvSpPr>
        <p:spPr>
          <a:xfrm>
            <a:off x="3047210" y="274246"/>
            <a:ext cx="456440" cy="444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4" name="object 2"/>
          <p:cNvSpPr txBox="1">
            <a:spLocks noGrp="1"/>
          </p:cNvSpPr>
          <p:nvPr>
            <p:ph type="title"/>
          </p:nvPr>
        </p:nvSpPr>
        <p:spPr>
          <a:xfrm>
            <a:off x="3185545" y="336680"/>
            <a:ext cx="5320231" cy="1119955"/>
          </a:xfrm>
          <a:prstGeom prst="rect">
            <a:avLst/>
          </a:prstGeom>
        </p:spPr>
        <p:txBody>
          <a:bodyPr vert="horz" wrap="square" lIns="0" tIns="6065" rIns="0" bIns="0" rtlCol="0" anchor="ctr">
            <a:spAutoFit/>
          </a:bodyPr>
          <a:lstStyle/>
          <a:p>
            <a:r>
              <a:rPr lang="es-CO" sz="18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Canales de Atención Prioritarios, diferencial y/o Preferencial Barranquilla.</a:t>
            </a:r>
            <a:br>
              <a:rPr lang="es-ES" sz="405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</a:br>
            <a:endParaRPr lang="es-ES" sz="3638" dirty="0">
              <a:solidFill>
                <a:srgbClr val="1C4583"/>
              </a:solidFill>
              <a:latin typeface="+mn-lt"/>
            </a:endParaRPr>
          </a:p>
        </p:txBody>
      </p:sp>
      <p:pic>
        <p:nvPicPr>
          <p:cNvPr id="47" name="Picture 2" descr="Resultado de imagen de icono atención al cliente png">
            <a:extLst>
              <a:ext uri="{FF2B5EF4-FFF2-40B4-BE49-F238E27FC236}">
                <a16:creationId xmlns:a16="http://schemas.microsoft.com/office/drawing/2014/main" id="{E2FF18CE-68BF-447F-A2C0-83845E17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4" y="1461922"/>
            <a:ext cx="1333823" cy="13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B69D740-9696-457A-B0A7-968216C3B102}"/>
              </a:ext>
            </a:extLst>
          </p:cNvPr>
          <p:cNvSpPr/>
          <p:nvPr/>
        </p:nvSpPr>
        <p:spPr>
          <a:xfrm>
            <a:off x="129209" y="2186608"/>
            <a:ext cx="1321006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endParaRPr lang="es-ES" sz="1500" b="1" dirty="0">
              <a:solidFill>
                <a:srgbClr val="0070C0"/>
              </a:solidFill>
            </a:endParaRPr>
          </a:p>
          <a:p>
            <a:pPr algn="ctr" defTabSz="342900">
              <a:defRPr/>
            </a:pPr>
            <a:endParaRPr lang="es-ES" sz="1500" b="1" dirty="0">
              <a:solidFill>
                <a:srgbClr val="0070C0"/>
              </a:solidFill>
            </a:endParaRPr>
          </a:p>
          <a:p>
            <a:pPr algn="ctr" defTabSz="342900">
              <a:defRPr/>
            </a:pPr>
            <a:endParaRPr lang="es-ES" sz="1500" b="1" dirty="0">
              <a:solidFill>
                <a:srgbClr val="0070C0"/>
              </a:solidFill>
            </a:endParaRPr>
          </a:p>
          <a:p>
            <a:pPr algn="ctr" defTabSz="342900">
              <a:defRPr/>
            </a:pPr>
            <a:r>
              <a:rPr lang="es-ES" sz="1500" b="1" dirty="0">
                <a:solidFill>
                  <a:srgbClr val="0070C0"/>
                </a:solidFill>
              </a:rPr>
              <a:t>Atención Personal</a:t>
            </a:r>
          </a:p>
          <a:p>
            <a:pPr algn="ctr" defTabSz="342900">
              <a:defRPr/>
            </a:pPr>
            <a:r>
              <a:rPr lang="es-ES" sz="1350" b="1" dirty="0">
                <a:solidFill>
                  <a:srgbClr val="1F497D">
                    <a:lumMod val="75000"/>
                  </a:srgbClr>
                </a:solidFill>
              </a:rPr>
              <a:t>1490</a:t>
            </a:r>
            <a:endParaRPr lang="es-CO" sz="135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50" name="Picture 4" descr="Resultado de imagen de icono edificios png">
            <a:extLst>
              <a:ext uri="{FF2B5EF4-FFF2-40B4-BE49-F238E27FC236}">
                <a16:creationId xmlns:a16="http://schemas.microsoft.com/office/drawing/2014/main" id="{FF366EA4-3E72-41C0-8460-396F38C5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18" y="1419931"/>
            <a:ext cx="1607344" cy="14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upo 55">
            <a:extLst>
              <a:ext uri="{FF2B5EF4-FFF2-40B4-BE49-F238E27FC236}">
                <a16:creationId xmlns:a16="http://schemas.microsoft.com/office/drawing/2014/main" id="{2FEFB14B-36D7-4F3B-AF67-BAD1B2015532}"/>
              </a:ext>
            </a:extLst>
          </p:cNvPr>
          <p:cNvGrpSpPr/>
          <p:nvPr/>
        </p:nvGrpSpPr>
        <p:grpSpPr>
          <a:xfrm>
            <a:off x="3688360" y="1527508"/>
            <a:ext cx="1213625" cy="1292168"/>
            <a:chOff x="4029826" y="1405568"/>
            <a:chExt cx="1973931" cy="1882051"/>
          </a:xfrm>
        </p:grpSpPr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EED78732-3F2E-4832-A6E2-629B9409BE30}"/>
                </a:ext>
              </a:extLst>
            </p:cNvPr>
            <p:cNvSpPr/>
            <p:nvPr/>
          </p:nvSpPr>
          <p:spPr>
            <a:xfrm>
              <a:off x="4029826" y="1405568"/>
              <a:ext cx="1973931" cy="18820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s-CO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8" name="Gráfico 57" descr="Ordenador">
              <a:extLst>
                <a:ext uri="{FF2B5EF4-FFF2-40B4-BE49-F238E27FC236}">
                  <a16:creationId xmlns:a16="http://schemas.microsoft.com/office/drawing/2014/main" id="{9E41150F-7468-4895-B02B-C56DD5775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82923" y="1447544"/>
              <a:ext cx="1592435" cy="1728794"/>
            </a:xfrm>
            <a:prstGeom prst="rect">
              <a:avLst/>
            </a:prstGeom>
          </p:spPr>
        </p:pic>
      </p:grpSp>
      <p:pic>
        <p:nvPicPr>
          <p:cNvPr id="59" name="Picture 10" descr="Resultado de imagen de icono hospitales png">
            <a:extLst>
              <a:ext uri="{FF2B5EF4-FFF2-40B4-BE49-F238E27FC236}">
                <a16:creationId xmlns:a16="http://schemas.microsoft.com/office/drawing/2014/main" id="{C41F14EC-29D5-491E-BF48-45D81E91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66" y="1527508"/>
            <a:ext cx="1339711" cy="12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Resultado de imagen de icono lenguaje de señas png">
            <a:extLst>
              <a:ext uri="{FF2B5EF4-FFF2-40B4-BE49-F238E27FC236}">
                <a16:creationId xmlns:a16="http://schemas.microsoft.com/office/drawing/2014/main" id="{613C0974-3FD5-4A29-8326-6628E97F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21" y="1475396"/>
            <a:ext cx="1467006" cy="14670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451082E-E9F5-43F7-9CD3-24410291EE2B}"/>
              </a:ext>
            </a:extLst>
          </p:cNvPr>
          <p:cNvSpPr/>
          <p:nvPr/>
        </p:nvSpPr>
        <p:spPr>
          <a:xfrm>
            <a:off x="1590640" y="2875054"/>
            <a:ext cx="1746005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s-ES" sz="1500" b="1" dirty="0">
                <a:solidFill>
                  <a:srgbClr val="0070C0"/>
                </a:solidFill>
              </a:rPr>
              <a:t>Acceso a Infraestructura</a:t>
            </a:r>
          </a:p>
          <a:p>
            <a:pPr algn="ctr" defTabSz="342900">
              <a:defRPr/>
            </a:pPr>
            <a:r>
              <a:rPr lang="es-ES" sz="1350" b="1" dirty="0">
                <a:solidFill>
                  <a:srgbClr val="1F497D">
                    <a:lumMod val="75000"/>
                  </a:srgbClr>
                </a:solidFill>
              </a:rPr>
              <a:t>30%</a:t>
            </a:r>
            <a:endParaRPr lang="es-CO" sz="135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0264E8-C59F-45DF-994A-DDB990A45F7D}"/>
              </a:ext>
            </a:extLst>
          </p:cNvPr>
          <p:cNvSpPr/>
          <p:nvPr/>
        </p:nvSpPr>
        <p:spPr>
          <a:xfrm>
            <a:off x="3377157" y="2854983"/>
            <a:ext cx="1746004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s-ES" sz="1500" b="1" dirty="0">
                <a:solidFill>
                  <a:srgbClr val="0070C0"/>
                </a:solidFill>
              </a:rPr>
              <a:t>Canales No Presenciales</a:t>
            </a:r>
          </a:p>
          <a:p>
            <a:pPr algn="ctr" defTabSz="342900">
              <a:defRPr/>
            </a:pPr>
            <a:r>
              <a:rPr lang="es-ES" sz="1350" b="1" dirty="0">
                <a:solidFill>
                  <a:srgbClr val="1F497D">
                    <a:lumMod val="75000"/>
                  </a:srgbClr>
                </a:solidFill>
              </a:rPr>
              <a:t>55142</a:t>
            </a:r>
            <a:endParaRPr lang="es-CO" sz="135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01BD2FC-9BC3-496C-B9CC-E0A9BB4B6866}"/>
              </a:ext>
            </a:extLst>
          </p:cNvPr>
          <p:cNvSpPr/>
          <p:nvPr/>
        </p:nvSpPr>
        <p:spPr>
          <a:xfrm>
            <a:off x="5263587" y="2795746"/>
            <a:ext cx="1199286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s-ES" sz="1500" b="1" dirty="0">
                <a:solidFill>
                  <a:srgbClr val="0070C0"/>
                </a:solidFill>
              </a:rPr>
              <a:t>Prestadores y Farmacias</a:t>
            </a:r>
          </a:p>
          <a:p>
            <a:pPr algn="ctr" defTabSz="342900">
              <a:defRPr/>
            </a:pPr>
            <a:endParaRPr lang="es-CO" sz="135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45E3752-4ECD-4397-B9F5-A44A786B5ABF}"/>
              </a:ext>
            </a:extLst>
          </p:cNvPr>
          <p:cNvSpPr/>
          <p:nvPr/>
        </p:nvSpPr>
        <p:spPr>
          <a:xfrm>
            <a:off x="6717664" y="3240157"/>
            <a:ext cx="1888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s-ES" sz="1500" b="1" dirty="0">
                <a:solidFill>
                  <a:srgbClr val="0070C0"/>
                </a:solidFill>
              </a:rPr>
              <a:t>Oficinas de Atención</a:t>
            </a:r>
          </a:p>
          <a:p>
            <a:pPr algn="ctr" defTabSz="342900">
              <a:defRPr/>
            </a:pPr>
            <a:r>
              <a:rPr lang="es-ES" sz="1350" b="1" dirty="0">
                <a:solidFill>
                  <a:srgbClr val="1F497D">
                    <a:lumMod val="75000"/>
                  </a:srgbClr>
                </a:solidFill>
              </a:rPr>
              <a:t>Enfoque diferencial e incluyente</a:t>
            </a:r>
            <a:endParaRPr lang="es-CO" sz="1350" b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9" name="object 7"/>
          <p:cNvSpPr/>
          <p:nvPr/>
        </p:nvSpPr>
        <p:spPr>
          <a:xfrm>
            <a:off x="2731143" y="361834"/>
            <a:ext cx="456440" cy="444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4" name="object 2"/>
          <p:cNvSpPr txBox="1">
            <a:spLocks noGrp="1"/>
          </p:cNvSpPr>
          <p:nvPr>
            <p:ph type="title"/>
          </p:nvPr>
        </p:nvSpPr>
        <p:spPr>
          <a:xfrm>
            <a:off x="2912278" y="396421"/>
            <a:ext cx="5192296" cy="375456"/>
          </a:xfrm>
          <a:prstGeom prst="rect">
            <a:avLst/>
          </a:prstGeom>
        </p:spPr>
        <p:txBody>
          <a:bodyPr vert="horz" wrap="square" lIns="0" tIns="6065" rIns="0" bIns="0" rtlCol="0" anchor="ctr">
            <a:spAutoFit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Atenciones de Servicios Barranquilla</a:t>
            </a:r>
            <a:endParaRPr lang="es-ES" sz="2400" dirty="0">
              <a:solidFill>
                <a:srgbClr val="1C4583"/>
              </a:solidFill>
              <a:latin typeface="+mn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689535-FBDF-4478-A8D3-03B87B44DAE3}"/>
              </a:ext>
            </a:extLst>
          </p:cNvPr>
          <p:cNvSpPr/>
          <p:nvPr/>
        </p:nvSpPr>
        <p:spPr>
          <a:xfrm>
            <a:off x="1550505" y="939762"/>
            <a:ext cx="473102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 registran 73.584 Atenciones Presenciales</a:t>
            </a:r>
          </a:p>
          <a:p>
            <a:endParaRPr lang="es-ES" sz="13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9E128D1E-1FCB-4076-B7C5-3F135E945794}"/>
              </a:ext>
            </a:extLst>
          </p:cNvPr>
          <p:cNvGrpSpPr/>
          <p:nvPr/>
        </p:nvGrpSpPr>
        <p:grpSpPr>
          <a:xfrm>
            <a:off x="573655" y="1623772"/>
            <a:ext cx="2338623" cy="1107996"/>
            <a:chOff x="1934545" y="872469"/>
            <a:chExt cx="3118164" cy="1477328"/>
          </a:xfrm>
        </p:grpSpPr>
        <p:sp>
          <p:nvSpPr>
            <p:cNvPr id="50" name="65 CuadroTexto">
              <a:extLst>
                <a:ext uri="{FF2B5EF4-FFF2-40B4-BE49-F238E27FC236}">
                  <a16:creationId xmlns:a16="http://schemas.microsoft.com/office/drawing/2014/main" id="{13CA8EA0-97A9-48BC-8B57-611C2860475D}"/>
                </a:ext>
              </a:extLst>
            </p:cNvPr>
            <p:cNvSpPr txBox="1"/>
            <p:nvPr/>
          </p:nvSpPr>
          <p:spPr>
            <a:xfrm>
              <a:off x="3184732" y="1327001"/>
              <a:ext cx="1125243" cy="9310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accent5">
                      <a:lumMod val="50000"/>
                    </a:schemeClr>
                  </a:solidFill>
                </a:rPr>
                <a:t>6</a:t>
              </a:r>
              <a:r>
                <a:rPr lang="es-CO" b="1" dirty="0">
                  <a:solidFill>
                    <a:schemeClr val="accent5">
                      <a:lumMod val="50000"/>
                    </a:schemeClr>
                  </a:solidFill>
                </a:rPr>
                <a:t>.132</a:t>
              </a:r>
            </a:p>
            <a:p>
              <a:pPr>
                <a:defRPr/>
              </a:pPr>
              <a:endParaRPr lang="es-CO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6" name="65 CuadroTexto">
              <a:extLst>
                <a:ext uri="{FF2B5EF4-FFF2-40B4-BE49-F238E27FC236}">
                  <a16:creationId xmlns:a16="http://schemas.microsoft.com/office/drawing/2014/main" id="{FE679EA1-2C82-4E3D-89BA-9DC009410A5D}"/>
                </a:ext>
              </a:extLst>
            </p:cNvPr>
            <p:cNvSpPr txBox="1"/>
            <p:nvPr/>
          </p:nvSpPr>
          <p:spPr>
            <a:xfrm>
              <a:off x="3927465" y="1388556"/>
              <a:ext cx="1125244" cy="7155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>
                <a:defRPr/>
              </a:pPr>
              <a:r>
                <a:rPr lang="es-CO" sz="1050" b="1" dirty="0">
                  <a:solidFill>
                    <a:schemeClr val="accent5">
                      <a:lumMod val="75000"/>
                    </a:schemeClr>
                  </a:solidFill>
                </a:rPr>
                <a:t>Turnos Promedio</a:t>
              </a:r>
            </a:p>
            <a:p>
              <a:pPr>
                <a:defRPr/>
              </a:pPr>
              <a:r>
                <a:rPr lang="es-CO" sz="1050" b="1" dirty="0">
                  <a:solidFill>
                    <a:schemeClr val="accent5">
                      <a:lumMod val="75000"/>
                    </a:schemeClr>
                  </a:solidFill>
                </a:rPr>
                <a:t>Mensual</a:t>
              </a:r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A97C6674-1052-44D5-A2FC-1054CE1D088C}"/>
                </a:ext>
              </a:extLst>
            </p:cNvPr>
            <p:cNvSpPr/>
            <p:nvPr/>
          </p:nvSpPr>
          <p:spPr>
            <a:xfrm>
              <a:off x="1934545" y="872469"/>
              <a:ext cx="125159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ebdings" panose="05030102010509060703" pitchFamily="18" charset="2"/>
                </a:rPr>
                <a:t></a:t>
              </a:r>
              <a:endParaRPr lang="es-CO" sz="6600" dirty="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DE8CB3F0-B1C8-4960-BB1E-01C927CCFA05}"/>
              </a:ext>
            </a:extLst>
          </p:cNvPr>
          <p:cNvGrpSpPr/>
          <p:nvPr/>
        </p:nvGrpSpPr>
        <p:grpSpPr>
          <a:xfrm>
            <a:off x="3140738" y="1890337"/>
            <a:ext cx="1958009" cy="1209154"/>
            <a:chOff x="6042064" y="2706513"/>
            <a:chExt cx="1969782" cy="1187850"/>
          </a:xfrm>
        </p:grpSpPr>
        <p:sp>
          <p:nvSpPr>
            <p:cNvPr id="59" name="65 CuadroTexto">
              <a:extLst>
                <a:ext uri="{FF2B5EF4-FFF2-40B4-BE49-F238E27FC236}">
                  <a16:creationId xmlns:a16="http://schemas.microsoft.com/office/drawing/2014/main" id="{B03D45C5-FCE9-4B67-A279-BA4432662A8C}"/>
                </a:ext>
              </a:extLst>
            </p:cNvPr>
            <p:cNvSpPr txBox="1"/>
            <p:nvPr/>
          </p:nvSpPr>
          <p:spPr>
            <a:xfrm>
              <a:off x="6950384" y="2763408"/>
              <a:ext cx="1061462" cy="2777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>
                <a:defRPr/>
              </a:pPr>
              <a:r>
                <a:rPr lang="es-ES" sz="1500" b="1" dirty="0">
                  <a:solidFill>
                    <a:schemeClr val="accent5">
                      <a:lumMod val="50000"/>
                    </a:schemeClr>
                  </a:solidFill>
                </a:rPr>
                <a:t>5</a:t>
              </a:r>
              <a:r>
                <a:rPr lang="es-CO" sz="1500" b="1" dirty="0">
                  <a:solidFill>
                    <a:schemeClr val="accent5">
                      <a:lumMod val="50000"/>
                    </a:schemeClr>
                  </a:solidFill>
                </a:rPr>
                <a:t>8.101</a:t>
              </a:r>
            </a:p>
          </p:txBody>
        </p:sp>
        <p:pic>
          <p:nvPicPr>
            <p:cNvPr id="60" name="Picture 6" descr="https://previews.123rf.com/images/ahasoft2000/ahasoft20001601/ahasoft2000160102619/51026639-tiempo-de-atenci%C3%B3n-icono-de-glifo-el-estilo-es-s%C3%ADmbolo-de-un-c%C3%ADrculo-bicolor-plana-colores-azul-y-gris-%C3%A1ngulo.jpg">
              <a:extLst>
                <a:ext uri="{FF2B5EF4-FFF2-40B4-BE49-F238E27FC236}">
                  <a16:creationId xmlns:a16="http://schemas.microsoft.com/office/drawing/2014/main" id="{E53FE0FB-71CD-4EAA-9732-153CBD13E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064" y="2706513"/>
              <a:ext cx="683918" cy="68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45488BD9-38A5-48A9-A188-0FC1E837B69C}"/>
                </a:ext>
              </a:extLst>
            </p:cNvPr>
            <p:cNvSpPr txBox="1"/>
            <p:nvPr/>
          </p:nvSpPr>
          <p:spPr>
            <a:xfrm>
              <a:off x="6968604" y="3140636"/>
              <a:ext cx="798731" cy="2947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350" b="1" dirty="0">
                  <a:solidFill>
                    <a:schemeClr val="tx2">
                      <a:lumMod val="75000"/>
                    </a:schemeClr>
                  </a:solidFill>
                </a:rPr>
                <a:t>47,5%</a:t>
              </a:r>
            </a:p>
          </p:txBody>
        </p:sp>
        <p:sp>
          <p:nvSpPr>
            <p:cNvPr id="62" name="65 CuadroTexto">
              <a:extLst>
                <a:ext uri="{FF2B5EF4-FFF2-40B4-BE49-F238E27FC236}">
                  <a16:creationId xmlns:a16="http://schemas.microsoft.com/office/drawing/2014/main" id="{E4A24EB0-6A9A-4934-B831-53C08764799C}"/>
                </a:ext>
              </a:extLst>
            </p:cNvPr>
            <p:cNvSpPr txBox="1"/>
            <p:nvPr/>
          </p:nvSpPr>
          <p:spPr>
            <a:xfrm>
              <a:off x="6057222" y="3571227"/>
              <a:ext cx="1954624" cy="3231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 algn="ctr">
                <a:defRPr/>
              </a:pPr>
              <a:r>
                <a:rPr lang="es-CO" sz="900" b="1" dirty="0">
                  <a:solidFill>
                    <a:schemeClr val="accent5">
                      <a:lumMod val="75000"/>
                    </a:schemeClr>
                  </a:solidFill>
                </a:rPr>
                <a:t>Atención Total Año</a:t>
              </a:r>
            </a:p>
            <a:p>
              <a:pPr algn="ctr">
                <a:defRPr/>
              </a:pPr>
              <a:r>
                <a:rPr lang="es-CO" sz="900" b="1" dirty="0">
                  <a:solidFill>
                    <a:schemeClr val="accent5">
                      <a:lumMod val="75000"/>
                    </a:schemeClr>
                  </a:solidFill>
                </a:rPr>
                <a:t>Antes de 20 Minutos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D1C56A2F-FFBC-45B3-941A-10837A60C840}"/>
              </a:ext>
            </a:extLst>
          </p:cNvPr>
          <p:cNvGrpSpPr/>
          <p:nvPr/>
        </p:nvGrpSpPr>
        <p:grpSpPr>
          <a:xfrm>
            <a:off x="989585" y="3161908"/>
            <a:ext cx="2312910" cy="1002809"/>
            <a:chOff x="6042064" y="1122664"/>
            <a:chExt cx="2705042" cy="1037272"/>
          </a:xfrm>
        </p:grpSpPr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BB01D8AF-8482-4B4C-8464-6AF20DBDC296}"/>
                </a:ext>
              </a:extLst>
            </p:cNvPr>
            <p:cNvGrpSpPr/>
            <p:nvPr/>
          </p:nvGrpSpPr>
          <p:grpSpPr>
            <a:xfrm>
              <a:off x="6042064" y="1122664"/>
              <a:ext cx="1037272" cy="1037272"/>
              <a:chOff x="558171" y="1051538"/>
              <a:chExt cx="787400" cy="787400"/>
            </a:xfrm>
          </p:grpSpPr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32330F71-69AE-4CFB-ACC3-52E7F07C0F15}"/>
                  </a:ext>
                </a:extLst>
              </p:cNvPr>
              <p:cNvSpPr/>
              <p:nvPr/>
            </p:nvSpPr>
            <p:spPr>
              <a:xfrm>
                <a:off x="558171" y="1051538"/>
                <a:ext cx="787400" cy="7874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 dirty="0"/>
              </a:p>
            </p:txBody>
          </p:sp>
          <p:pic>
            <p:nvPicPr>
              <p:cNvPr id="70" name="Picture 8" descr="PÃ³ngase en contacto con los iconos planos Foto de archivo - 27372959">
                <a:extLst>
                  <a:ext uri="{FF2B5EF4-FFF2-40B4-BE49-F238E27FC236}">
                    <a16:creationId xmlns:a16="http://schemas.microsoft.com/office/drawing/2014/main" id="{336791A9-FC0D-4C78-86FC-5C941842E8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5" t="23009" r="30219" b="59789"/>
              <a:stretch/>
            </p:blipFill>
            <p:spPr bwMode="auto">
              <a:xfrm>
                <a:off x="650785" y="1139238"/>
                <a:ext cx="602173" cy="612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65 CuadroTexto">
              <a:extLst>
                <a:ext uri="{FF2B5EF4-FFF2-40B4-BE49-F238E27FC236}">
                  <a16:creationId xmlns:a16="http://schemas.microsoft.com/office/drawing/2014/main" id="{8E358BBC-6549-47FD-9D71-B818CD8889FC}"/>
                </a:ext>
              </a:extLst>
            </p:cNvPr>
            <p:cNvSpPr txBox="1"/>
            <p:nvPr/>
          </p:nvSpPr>
          <p:spPr>
            <a:xfrm>
              <a:off x="7299695" y="1339194"/>
              <a:ext cx="563317" cy="435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>
                <a:defRPr/>
              </a:pPr>
              <a:r>
                <a:rPr lang="es-ES" sz="2400" b="1" dirty="0">
                  <a:solidFill>
                    <a:schemeClr val="accent5">
                      <a:lumMod val="50000"/>
                    </a:schemeClr>
                  </a:solidFill>
                </a:rPr>
                <a:t>2</a:t>
              </a:r>
              <a:endParaRPr lang="es-CO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1AB43E61-51F5-48AE-BB3C-186EB6B95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0419" y="1393571"/>
              <a:ext cx="0" cy="567418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8" name="65 CuadroTexto">
              <a:extLst>
                <a:ext uri="{FF2B5EF4-FFF2-40B4-BE49-F238E27FC236}">
                  <a16:creationId xmlns:a16="http://schemas.microsoft.com/office/drawing/2014/main" id="{AD77D32A-EADE-40DA-8C6F-107303AEA8A6}"/>
                </a:ext>
              </a:extLst>
            </p:cNvPr>
            <p:cNvSpPr txBox="1"/>
            <p:nvPr/>
          </p:nvSpPr>
          <p:spPr>
            <a:xfrm>
              <a:off x="7621862" y="1458621"/>
              <a:ext cx="1125244" cy="435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1428" tIns="25715" rIns="51428" bIns="25715">
              <a:spAutoFit/>
            </a:bodyPr>
            <a:lstStyle/>
            <a:p>
              <a:pPr>
                <a:defRPr/>
              </a:pPr>
              <a:r>
                <a:rPr lang="es-CO" sz="1200" b="1" dirty="0">
                  <a:solidFill>
                    <a:schemeClr val="accent5">
                      <a:lumMod val="50000"/>
                    </a:schemeClr>
                  </a:solidFill>
                </a:rPr>
                <a:t>4 </a:t>
              </a:r>
              <a:r>
                <a:rPr lang="es-CO" sz="1200" dirty="0">
                  <a:solidFill>
                    <a:schemeClr val="accent5">
                      <a:lumMod val="75000"/>
                    </a:schemeClr>
                  </a:solidFill>
                </a:rPr>
                <a:t>Oficina</a:t>
              </a:r>
            </a:p>
            <a:p>
              <a:pPr>
                <a:defRPr/>
              </a:pPr>
              <a:r>
                <a:rPr lang="es-CO" sz="1200" b="1" dirty="0">
                  <a:solidFill>
                    <a:schemeClr val="accent5">
                      <a:lumMod val="50000"/>
                    </a:schemeClr>
                  </a:solidFill>
                </a:rPr>
                <a:t>4 </a:t>
              </a:r>
              <a:r>
                <a:rPr lang="es-CO" sz="1200" dirty="0">
                  <a:solidFill>
                    <a:schemeClr val="accent5">
                      <a:lumMod val="75000"/>
                    </a:schemeClr>
                  </a:solidFill>
                </a:rPr>
                <a:t>Punto</a:t>
              </a:r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52BC93A8-4711-470C-8F0F-3D8CB07AE715}"/>
              </a:ext>
            </a:extLst>
          </p:cNvPr>
          <p:cNvGrpSpPr/>
          <p:nvPr/>
        </p:nvGrpSpPr>
        <p:grpSpPr>
          <a:xfrm>
            <a:off x="4930883" y="1319721"/>
            <a:ext cx="3713228" cy="3122721"/>
            <a:chOff x="1433221" y="2105961"/>
            <a:chExt cx="2772223" cy="3437603"/>
          </a:xfrm>
        </p:grpSpPr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5792EA80-FC69-4D89-A2C5-CCB893D71029}"/>
                </a:ext>
              </a:extLst>
            </p:cNvPr>
            <p:cNvSpPr txBox="1"/>
            <p:nvPr/>
          </p:nvSpPr>
          <p:spPr>
            <a:xfrm>
              <a:off x="1961308" y="3768338"/>
              <a:ext cx="543471" cy="406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ebdings" panose="05030102010509060703" pitchFamily="18" charset="2"/>
                </a:rPr>
                <a:t></a:t>
              </a:r>
              <a:endParaRPr lang="es-CO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6966BB32-961F-4EA0-8C9C-A8EF99DE65E4}"/>
                </a:ext>
              </a:extLst>
            </p:cNvPr>
            <p:cNvSpPr txBox="1"/>
            <p:nvPr/>
          </p:nvSpPr>
          <p:spPr>
            <a:xfrm>
              <a:off x="1433221" y="2661160"/>
              <a:ext cx="588171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41%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6BC83253-F8DF-4F84-96EB-E47A2DCCDDBA}"/>
                </a:ext>
              </a:extLst>
            </p:cNvPr>
            <p:cNvSpPr txBox="1"/>
            <p:nvPr/>
          </p:nvSpPr>
          <p:spPr>
            <a:xfrm>
              <a:off x="1478545" y="3856000"/>
              <a:ext cx="563319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59%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C28A874E-0CED-4583-8532-6891C4D0B70F}"/>
                </a:ext>
              </a:extLst>
            </p:cNvPr>
            <p:cNvSpPr txBox="1"/>
            <p:nvPr/>
          </p:nvSpPr>
          <p:spPr>
            <a:xfrm>
              <a:off x="1971020" y="2586807"/>
              <a:ext cx="563318" cy="406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ebdings" panose="05030102010509060703" pitchFamily="18" charset="2"/>
                </a:rPr>
                <a:t></a:t>
              </a:r>
              <a:endParaRPr lang="es-CO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76" name="Picture 2" descr="Imagen relacionada">
              <a:extLst>
                <a:ext uri="{FF2B5EF4-FFF2-40B4-BE49-F238E27FC236}">
                  <a16:creationId xmlns:a16="http://schemas.microsoft.com/office/drawing/2014/main" id="{B407521A-2FC6-4208-9B56-98EE58DC0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318" y="2105961"/>
              <a:ext cx="563318" cy="501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Imagen relacionada">
              <a:extLst>
                <a:ext uri="{FF2B5EF4-FFF2-40B4-BE49-F238E27FC236}">
                  <a16:creationId xmlns:a16="http://schemas.microsoft.com/office/drawing/2014/main" id="{A086601E-2E4D-4345-B9B8-F59A86427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875" y="3345769"/>
              <a:ext cx="563318" cy="501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Imagen relacionada">
              <a:extLst>
                <a:ext uri="{FF2B5EF4-FFF2-40B4-BE49-F238E27FC236}">
                  <a16:creationId xmlns:a16="http://schemas.microsoft.com/office/drawing/2014/main" id="{6BC7D398-AA93-4193-AA49-5420F5CEE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378" y="4110088"/>
              <a:ext cx="476258" cy="476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Imagen relacionada">
              <a:extLst>
                <a:ext uri="{FF2B5EF4-FFF2-40B4-BE49-F238E27FC236}">
                  <a16:creationId xmlns:a16="http://schemas.microsoft.com/office/drawing/2014/main" id="{7264E205-8F14-4FDF-8146-DAE12F1FA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744" y="2769308"/>
              <a:ext cx="501967" cy="501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64994FAE-519A-4BDC-A4B2-1C71F600E3F6}"/>
                </a:ext>
              </a:extLst>
            </p:cNvPr>
            <p:cNvSpPr txBox="1"/>
            <p:nvPr/>
          </p:nvSpPr>
          <p:spPr>
            <a:xfrm>
              <a:off x="2651973" y="2199231"/>
              <a:ext cx="563318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28%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ACFC45F6-1B0C-4885-8085-D8C39F05A56D}"/>
                </a:ext>
              </a:extLst>
            </p:cNvPr>
            <p:cNvSpPr txBox="1"/>
            <p:nvPr/>
          </p:nvSpPr>
          <p:spPr>
            <a:xfrm>
              <a:off x="2651972" y="2867793"/>
              <a:ext cx="563319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41%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426C324C-4198-4873-877F-B88B3A4B8538}"/>
                </a:ext>
              </a:extLst>
            </p:cNvPr>
            <p:cNvSpPr txBox="1"/>
            <p:nvPr/>
          </p:nvSpPr>
          <p:spPr>
            <a:xfrm>
              <a:off x="2646179" y="3443573"/>
              <a:ext cx="563318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67%</a:t>
              </a:r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16112DC1-CD7B-4A80-83F9-E6009A72451F}"/>
                </a:ext>
              </a:extLst>
            </p:cNvPr>
            <p:cNvSpPr txBox="1"/>
            <p:nvPr/>
          </p:nvSpPr>
          <p:spPr>
            <a:xfrm>
              <a:off x="2646178" y="4095231"/>
              <a:ext cx="563319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59%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461BEA42-35AE-4A5F-9C73-DE43A246726B}"/>
                </a:ext>
              </a:extLst>
            </p:cNvPr>
            <p:cNvSpPr txBox="1"/>
            <p:nvPr/>
          </p:nvSpPr>
          <p:spPr>
            <a:xfrm>
              <a:off x="1650229" y="4625385"/>
              <a:ext cx="2555215" cy="406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8588" indent="-128588">
                <a:buFont typeface="Webdings" panose="05030102010509060703" pitchFamily="18" charset="2"/>
                <a:buChar char="h"/>
              </a:pPr>
              <a:r>
                <a:rPr lang="es-CO" sz="900" dirty="0">
                  <a:sym typeface="Webdings" panose="05030102010509060703" pitchFamily="18" charset="2"/>
                </a:rPr>
                <a:t>*Servicios de Autorizaciones </a:t>
              </a:r>
            </a:p>
            <a:p>
              <a:r>
                <a:rPr lang="es-CO" sz="900" dirty="0">
                  <a:sym typeface="Webdings" panose="05030102010509060703" pitchFamily="18" charset="2"/>
                </a:rPr>
                <a:t>       55.142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0FA90318-5243-471D-89B8-F40891BB4155}"/>
                </a:ext>
              </a:extLst>
            </p:cNvPr>
            <p:cNvSpPr txBox="1"/>
            <p:nvPr/>
          </p:nvSpPr>
          <p:spPr>
            <a:xfrm>
              <a:off x="1650229" y="5136990"/>
              <a:ext cx="2354189" cy="406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28588" indent="-128588">
                <a:buFont typeface="Webdings" panose="05030102010509060703" pitchFamily="18" charset="2"/>
                <a:buChar char="ª"/>
              </a:pPr>
              <a:r>
                <a:rPr lang="es-CO" sz="900" dirty="0">
                  <a:sym typeface="Webdings" panose="05030102010509060703" pitchFamily="18" charset="2"/>
                </a:rPr>
                <a:t>*Tramites Administrativos </a:t>
              </a:r>
            </a:p>
            <a:p>
              <a:r>
                <a:rPr lang="es-CO" sz="900" dirty="0">
                  <a:sym typeface="Webdings" panose="05030102010509060703" pitchFamily="18" charset="2"/>
                </a:rPr>
                <a:t>        2.959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53DE9BFA-E406-40F5-AE6A-182294DB887C}"/>
                </a:ext>
              </a:extLst>
            </p:cNvPr>
            <p:cNvSpPr txBox="1"/>
            <p:nvPr/>
          </p:nvSpPr>
          <p:spPr>
            <a:xfrm>
              <a:off x="2639234" y="2830438"/>
              <a:ext cx="563319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28%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78CB2711-24EF-4060-BA24-C3F54E88BFEB}"/>
                </a:ext>
              </a:extLst>
            </p:cNvPr>
            <p:cNvSpPr txBox="1"/>
            <p:nvPr/>
          </p:nvSpPr>
          <p:spPr>
            <a:xfrm>
              <a:off x="2633441" y="3406216"/>
              <a:ext cx="563318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45%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CC7DC8DF-52A9-42DD-8A46-C61B74322E2E}"/>
                </a:ext>
              </a:extLst>
            </p:cNvPr>
            <p:cNvSpPr txBox="1"/>
            <p:nvPr/>
          </p:nvSpPr>
          <p:spPr>
            <a:xfrm>
              <a:off x="2633440" y="4057875"/>
              <a:ext cx="563319" cy="304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97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9" name="object 7"/>
          <p:cNvSpPr/>
          <p:nvPr/>
        </p:nvSpPr>
        <p:spPr>
          <a:xfrm>
            <a:off x="3631286" y="382441"/>
            <a:ext cx="456440" cy="444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4" name="object 2"/>
          <p:cNvSpPr txBox="1">
            <a:spLocks noGrp="1"/>
          </p:cNvSpPr>
          <p:nvPr>
            <p:ph type="title"/>
          </p:nvPr>
        </p:nvSpPr>
        <p:spPr>
          <a:xfrm>
            <a:off x="3980328" y="396421"/>
            <a:ext cx="4496641" cy="375456"/>
          </a:xfrm>
          <a:prstGeom prst="rect">
            <a:avLst/>
          </a:prstGeom>
        </p:spPr>
        <p:txBody>
          <a:bodyPr vert="horz" wrap="square" lIns="0" tIns="6065" rIns="0" bIns="0" rtlCol="0" anchor="ctr">
            <a:spAutoFit/>
          </a:bodyPr>
          <a:lstStyle/>
          <a:p>
            <a:r>
              <a:rPr lang="es-CO" sz="2400" b="1" dirty="0">
                <a:solidFill>
                  <a:schemeClr val="accent5">
                    <a:lumMod val="75000"/>
                  </a:schemeClr>
                </a:solidFill>
              </a:rPr>
              <a:t>Oficinas de Atención Barranquilla</a:t>
            </a:r>
            <a:endParaRPr lang="es-E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689535-FBDF-4478-A8D3-03B87B44DAE3}"/>
              </a:ext>
            </a:extLst>
          </p:cNvPr>
          <p:cNvSpPr/>
          <p:nvPr/>
        </p:nvSpPr>
        <p:spPr>
          <a:xfrm>
            <a:off x="1550505" y="939762"/>
            <a:ext cx="4731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COBERTURA</a:t>
            </a: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1F9F3E6F-E8A9-4E9F-A8E1-E795418B5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0" y="1286010"/>
            <a:ext cx="3133946" cy="2571480"/>
          </a:xfrm>
          <a:prstGeom prst="rect">
            <a:avLst/>
          </a:prstGeom>
        </p:spPr>
      </p:pic>
      <p:sp>
        <p:nvSpPr>
          <p:cNvPr id="89" name="65 CuadroTexto">
            <a:extLst>
              <a:ext uri="{FF2B5EF4-FFF2-40B4-BE49-F238E27FC236}">
                <a16:creationId xmlns:a16="http://schemas.microsoft.com/office/drawing/2014/main" id="{5F824EEA-CA75-4C30-9699-AE80F393F885}"/>
              </a:ext>
            </a:extLst>
          </p:cNvPr>
          <p:cNvSpPr txBox="1"/>
          <p:nvPr/>
        </p:nvSpPr>
        <p:spPr>
          <a:xfrm>
            <a:off x="4681330" y="1661081"/>
            <a:ext cx="892307" cy="605930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0" name="65 CuadroTexto">
            <a:extLst>
              <a:ext uri="{FF2B5EF4-FFF2-40B4-BE49-F238E27FC236}">
                <a16:creationId xmlns:a16="http://schemas.microsoft.com/office/drawing/2014/main" id="{E04A3E5B-799F-4786-9822-6FE349970C70}"/>
              </a:ext>
            </a:extLst>
          </p:cNvPr>
          <p:cNvSpPr txBox="1"/>
          <p:nvPr/>
        </p:nvSpPr>
        <p:spPr>
          <a:xfrm>
            <a:off x="5694196" y="1650322"/>
            <a:ext cx="2143110" cy="513597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s-CO" sz="1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CO" sz="1350" dirty="0">
                <a:solidFill>
                  <a:schemeClr val="accent5">
                    <a:lumMod val="75000"/>
                  </a:schemeClr>
                </a:solidFill>
              </a:rPr>
              <a:t>oficinas</a:t>
            </a:r>
            <a:endParaRPr lang="es-CO" sz="15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es-CO" sz="1350" dirty="0">
                <a:solidFill>
                  <a:schemeClr val="accent5">
                    <a:lumMod val="75000"/>
                  </a:schemeClr>
                </a:solidFill>
              </a:rPr>
              <a:t>puntos de Atención</a:t>
            </a:r>
            <a:endParaRPr lang="es-CO" sz="1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95544CE-131B-4011-94C8-2FF5B099EDD6}"/>
              </a:ext>
            </a:extLst>
          </p:cNvPr>
          <p:cNvSpPr/>
          <p:nvPr/>
        </p:nvSpPr>
        <p:spPr>
          <a:xfrm flipH="1">
            <a:off x="5004353" y="2445026"/>
            <a:ext cx="1664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s-ES" b="1" dirty="0">
                <a:solidFill>
                  <a:schemeClr val="bg2">
                    <a:lumMod val="50000"/>
                  </a:schemeClr>
                </a:solidFill>
              </a:rPr>
              <a:t>SERVICIOS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DF955D15-8831-4789-AE45-1F1B98370F2F}"/>
              </a:ext>
            </a:extLst>
          </p:cNvPr>
          <p:cNvSpPr/>
          <p:nvPr/>
        </p:nvSpPr>
        <p:spPr>
          <a:xfrm rot="10800000" flipH="1" flipV="1">
            <a:off x="4890053" y="3021865"/>
            <a:ext cx="3485518" cy="10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1500" dirty="0">
                <a:solidFill>
                  <a:schemeClr val="accent5">
                    <a:lumMod val="75000"/>
                  </a:schemeClr>
                </a:solidFill>
              </a:rPr>
              <a:t>Tramite de autorizaciones</a:t>
            </a:r>
          </a:p>
          <a:p>
            <a:pPr marL="214313" indent="-214313" algn="just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1500" dirty="0">
                <a:solidFill>
                  <a:schemeClr val="accent5">
                    <a:lumMod val="75000"/>
                  </a:schemeClr>
                </a:solidFill>
              </a:rPr>
              <a:t>Transcripción de incapacidades </a:t>
            </a:r>
          </a:p>
          <a:p>
            <a:pPr marL="214313" indent="-214313" algn="just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1500" dirty="0">
                <a:solidFill>
                  <a:schemeClr val="accent5">
                    <a:lumMod val="75000"/>
                  </a:schemeClr>
                </a:solidFill>
              </a:rPr>
              <a:t>Servicios comerciales</a:t>
            </a:r>
          </a:p>
          <a:p>
            <a:pPr marL="214313" indent="-214313" algn="just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s-CO" sz="1500" dirty="0">
                <a:solidFill>
                  <a:schemeClr val="accent5">
                    <a:lumMod val="75000"/>
                  </a:schemeClr>
                </a:solidFill>
              </a:rPr>
              <a:t>Orientación general</a:t>
            </a:r>
          </a:p>
        </p:txBody>
      </p:sp>
    </p:spTree>
    <p:extLst>
      <p:ext uri="{BB962C8B-B14F-4D97-AF65-F5344CB8AC3E}">
        <p14:creationId xmlns:p14="http://schemas.microsoft.com/office/powerpoint/2010/main" val="25550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BA7900-2026-4DC3-9A4E-6AC1F52B0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892" y="857101"/>
            <a:ext cx="6654050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154DDC-4292-4C67-AD9A-CC2146D9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53" y="857101"/>
            <a:ext cx="6390042" cy="35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4B3934F-825A-4076-8AAD-B56F4058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57101"/>
            <a:ext cx="7680659" cy="39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4" name="object 2"/>
          <p:cNvSpPr txBox="1">
            <a:spLocks noGrp="1"/>
          </p:cNvSpPr>
          <p:nvPr>
            <p:ph type="title"/>
          </p:nvPr>
        </p:nvSpPr>
        <p:spPr>
          <a:xfrm>
            <a:off x="2485016" y="396421"/>
            <a:ext cx="4339613" cy="375456"/>
          </a:xfrm>
          <a:prstGeom prst="rect">
            <a:avLst/>
          </a:prstGeom>
        </p:spPr>
        <p:txBody>
          <a:bodyPr vert="horz" wrap="square" lIns="0" tIns="6065" rIns="0" bIns="0" rtlCol="0" anchor="ctr">
            <a:spAutoFit/>
          </a:bodyPr>
          <a:lstStyle/>
          <a:p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Comportamiento PQRS Zonal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927EFBF3-A480-463E-9C55-9C7FC4AD1696}"/>
              </a:ext>
            </a:extLst>
          </p:cNvPr>
          <p:cNvGraphicFramePr>
            <a:graphicFrameLocks/>
          </p:cNvGraphicFramePr>
          <p:nvPr/>
        </p:nvGraphicFramePr>
        <p:xfrm>
          <a:off x="1000125" y="939762"/>
          <a:ext cx="6690763" cy="2588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5B4ADA3-F54B-40E0-858E-09C5CDD96DF2}"/>
              </a:ext>
            </a:extLst>
          </p:cNvPr>
          <p:cNvSpPr/>
          <p:nvPr/>
        </p:nvSpPr>
        <p:spPr>
          <a:xfrm>
            <a:off x="1630018" y="3714745"/>
            <a:ext cx="522798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Durante la Vigencia 2020, se registraron un total 1106 solicitudes en el Distrito Zonal Atlántico- Magdalena, con tendencia </a:t>
            </a:r>
            <a:r>
              <a:rPr lang="es-E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la baja en el ultimo trimestre del año</a:t>
            </a:r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81992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9" name="object 7"/>
          <p:cNvSpPr/>
          <p:nvPr/>
        </p:nvSpPr>
        <p:spPr>
          <a:xfrm>
            <a:off x="3238113" y="396421"/>
            <a:ext cx="456440" cy="444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4" name="object 2"/>
          <p:cNvSpPr txBox="1">
            <a:spLocks noGrp="1"/>
          </p:cNvSpPr>
          <p:nvPr>
            <p:ph type="title"/>
          </p:nvPr>
        </p:nvSpPr>
        <p:spPr>
          <a:xfrm>
            <a:off x="3689873" y="396421"/>
            <a:ext cx="3134756" cy="375456"/>
          </a:xfrm>
          <a:prstGeom prst="rect">
            <a:avLst/>
          </a:prstGeom>
        </p:spPr>
        <p:txBody>
          <a:bodyPr vert="horz" wrap="square" lIns="0" tIns="6065" rIns="0" bIns="0" rtlCol="0" anchor="ctr">
            <a:spAutoFit/>
          </a:bodyPr>
          <a:lstStyle/>
          <a:p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Comportamiento PQRS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FE3034A-8CAD-42C5-8712-31A0D883B413}"/>
              </a:ext>
            </a:extLst>
          </p:cNvPr>
          <p:cNvSpPr/>
          <p:nvPr/>
        </p:nvSpPr>
        <p:spPr>
          <a:xfrm>
            <a:off x="3846443" y="939762"/>
            <a:ext cx="2832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Motivos Principales</a:t>
            </a:r>
          </a:p>
        </p:txBody>
      </p:sp>
      <p:graphicFrame>
        <p:nvGraphicFramePr>
          <p:cNvPr id="47" name="Tabla 46">
            <a:extLst>
              <a:ext uri="{FF2B5EF4-FFF2-40B4-BE49-F238E27FC236}">
                <a16:creationId xmlns:a16="http://schemas.microsoft.com/office/drawing/2014/main" id="{560ACAD5-CA32-4CC3-84D1-A83E93438260}"/>
              </a:ext>
            </a:extLst>
          </p:cNvPr>
          <p:cNvGraphicFramePr>
            <a:graphicFrameLocks noGrp="1"/>
          </p:cNvGraphicFramePr>
          <p:nvPr/>
        </p:nvGraphicFramePr>
        <p:xfrm>
          <a:off x="1038552" y="1472364"/>
          <a:ext cx="5786077" cy="225724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635245">
                  <a:extLst>
                    <a:ext uri="{9D8B030D-6E8A-4147-A177-3AD203B41FA5}">
                      <a16:colId xmlns:a16="http://schemas.microsoft.com/office/drawing/2014/main" val="1437977366"/>
                    </a:ext>
                  </a:extLst>
                </a:gridCol>
                <a:gridCol w="1096298">
                  <a:extLst>
                    <a:ext uri="{9D8B030D-6E8A-4147-A177-3AD203B41FA5}">
                      <a16:colId xmlns:a16="http://schemas.microsoft.com/office/drawing/2014/main" val="2319130629"/>
                    </a:ext>
                  </a:extLst>
                </a:gridCol>
                <a:gridCol w="1054534">
                  <a:extLst>
                    <a:ext uri="{9D8B030D-6E8A-4147-A177-3AD203B41FA5}">
                      <a16:colId xmlns:a16="http://schemas.microsoft.com/office/drawing/2014/main" val="2694478752"/>
                    </a:ext>
                  </a:extLst>
                </a:gridCol>
              </a:tblGrid>
              <a:tr h="3464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effectLst/>
                        </a:rPr>
                        <a:t>MOTIVO PQRS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effectLst/>
                        </a:rPr>
                        <a:t>2019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effectLst/>
                        </a:rPr>
                        <a:t>2020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2607619657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Oportunidad de citas Medicas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601579032"/>
                  </a:ext>
                </a:extLst>
              </a:tr>
              <a:tr h="20629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en los procesos autorizadores (Back Office Ambulatorio)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298707303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Inconformidad por el Registro de Afiliaciones y Novedades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67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4055379119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Asignación de citas en red de IPS por los diferentes canales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3796170182"/>
                  </a:ext>
                </a:extLst>
              </a:tr>
              <a:tr h="17576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Direccionamiento EPS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4269874051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Solicitud Información (IAS)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44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4083977857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Traslados entre EPS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1365118471"/>
                  </a:ext>
                </a:extLst>
              </a:tr>
              <a:tr h="1981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Incumplimiento Atención IPS Domiciliaria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4087148259"/>
                  </a:ext>
                </a:extLst>
              </a:tr>
              <a:tr h="1991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Información Inadecuada o insuficiente al usuario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0" marR="6920" marT="69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0" marR="6920" marT="6920" marB="0" anchor="b"/>
                </a:tc>
                <a:extLst>
                  <a:ext uri="{0D108BD9-81ED-4DB2-BD59-A6C34878D82A}">
                    <a16:rowId xmlns:a16="http://schemas.microsoft.com/office/drawing/2014/main" val="3374884608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276B039E-0D80-4480-9B4F-E7F50EAEF615}"/>
              </a:ext>
            </a:extLst>
          </p:cNvPr>
          <p:cNvSpPr/>
          <p:nvPr/>
        </p:nvSpPr>
        <p:spPr>
          <a:xfrm>
            <a:off x="1038552" y="3780062"/>
            <a:ext cx="578607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motivo con mayor incidencia es la relacionada con la oportunidad de citas medicas, seguido de la gestión en los procesos autorizadores E Incumplimiento en IPS Domiciliaria.</a:t>
            </a:r>
          </a:p>
        </p:txBody>
      </p:sp>
    </p:spTree>
    <p:extLst>
      <p:ext uri="{BB962C8B-B14F-4D97-AF65-F5344CB8AC3E}">
        <p14:creationId xmlns:p14="http://schemas.microsoft.com/office/powerpoint/2010/main" val="368581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>
            <a:extLst>
              <a:ext uri="{FF2B5EF4-FFF2-40B4-BE49-F238E27FC236}">
                <a16:creationId xmlns:a16="http://schemas.microsoft.com/office/drawing/2014/main" id="{E373BA6F-AA02-443D-A284-FFA360EBF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144264"/>
              </p:ext>
            </p:extLst>
          </p:nvPr>
        </p:nvGraphicFramePr>
        <p:xfrm>
          <a:off x="2683986" y="589479"/>
          <a:ext cx="4278368" cy="4225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043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>
            <a:extLst>
              <a:ext uri="{FF2B5EF4-FFF2-40B4-BE49-F238E27FC236}">
                <a16:creationId xmlns:a16="http://schemas.microsoft.com/office/drawing/2014/main" id="{C405ECF2-AE45-4AA3-A678-652D4131D982}"/>
              </a:ext>
            </a:extLst>
          </p:cNvPr>
          <p:cNvSpPr/>
          <p:nvPr/>
        </p:nvSpPr>
        <p:spPr>
          <a:xfrm>
            <a:off x="5961674" y="3813888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30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54A9BB-4BBE-4E90-A82F-40592E788146}"/>
              </a:ext>
            </a:extLst>
          </p:cNvPr>
          <p:cNvSpPr txBox="1"/>
          <p:nvPr/>
        </p:nvSpPr>
        <p:spPr>
          <a:xfrm>
            <a:off x="6624229" y="3876245"/>
            <a:ext cx="18579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CO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Gestión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Modelo de Salud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Dra. Nora Villanueva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Coord. Gestión Salud 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AB5E92D-D362-463B-937B-DF163FDE896E}"/>
              </a:ext>
            </a:extLst>
          </p:cNvPr>
          <p:cNvGrpSpPr/>
          <p:nvPr/>
        </p:nvGrpSpPr>
        <p:grpSpPr>
          <a:xfrm>
            <a:off x="4559408" y="3813888"/>
            <a:ext cx="685800" cy="685800"/>
            <a:chOff x="4036197" y="4973107"/>
            <a:chExt cx="914400" cy="9144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B109219C-8758-4086-B5C0-4EA2E3844755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CC0BDD64-D28A-496E-A9DA-F4FEC64F3A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8B85375-CE41-481B-B17F-51AAE3E77A72}"/>
              </a:ext>
            </a:extLst>
          </p:cNvPr>
          <p:cNvCxnSpPr>
            <a:cxnSpLocks/>
          </p:cNvCxnSpPr>
          <p:nvPr/>
        </p:nvCxnSpPr>
        <p:spPr>
          <a:xfrm>
            <a:off x="5382090" y="4156788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92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/>
          <p:cNvSpPr/>
          <p:nvPr/>
        </p:nvSpPr>
        <p:spPr>
          <a:xfrm>
            <a:off x="3063948" y="1637358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3505197" y="2416483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4166825" y="3182825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Elipse 31"/>
          <p:cNvSpPr/>
          <p:nvPr/>
        </p:nvSpPr>
        <p:spPr>
          <a:xfrm>
            <a:off x="4702853" y="3973455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38353" y="85030"/>
            <a:ext cx="5368862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s-ES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ORDEN DEL DIA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54207" y="990320"/>
            <a:ext cx="16607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Gestión</a:t>
            </a:r>
          </a:p>
          <a:p>
            <a:r>
              <a:rPr lang="es-CO" sz="135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Población Afiliada</a:t>
            </a:r>
          </a:p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Silvana </a:t>
            </a:r>
            <a:r>
              <a:rPr lang="es-CO" sz="135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Serje</a:t>
            </a:r>
            <a:endParaRPr lang="es-CO" sz="135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71207" y="1751129"/>
            <a:ext cx="157958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Gestión</a:t>
            </a:r>
          </a:p>
          <a:p>
            <a:r>
              <a:rPr lang="es-CO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Servicio al usuario</a:t>
            </a:r>
          </a:p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Karen Cabarcas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44527" y="2547341"/>
            <a:ext cx="27790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Gestión</a:t>
            </a:r>
          </a:p>
          <a:p>
            <a:r>
              <a:rPr lang="es-CO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Modelo de Salud      </a:t>
            </a:r>
          </a:p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Nora Villanueva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77032" y="3287306"/>
            <a:ext cx="18237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Gestión</a:t>
            </a:r>
          </a:p>
          <a:p>
            <a:r>
              <a:rPr lang="es-CO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Financiera</a:t>
            </a:r>
          </a:p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Nora Villanueva</a:t>
            </a:r>
            <a:endParaRPr lang="es-CO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122757" y="4085523"/>
            <a:ext cx="19456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Gestión</a:t>
            </a:r>
          </a:p>
          <a:p>
            <a:r>
              <a:rPr lang="es-CO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Participación  Social</a:t>
            </a:r>
          </a:p>
          <a:p>
            <a:r>
              <a:rPr lang="es-CO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Maria Teresa Prieto</a:t>
            </a:r>
          </a:p>
        </p:txBody>
      </p:sp>
      <p:sp>
        <p:nvSpPr>
          <p:cNvPr id="2" name="Elipse 1"/>
          <p:cNvSpPr/>
          <p:nvPr/>
        </p:nvSpPr>
        <p:spPr>
          <a:xfrm>
            <a:off x="2631678" y="880362"/>
            <a:ext cx="6858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231A500-9341-45D0-9B11-3E8230A9FFEA}"/>
              </a:ext>
            </a:extLst>
          </p:cNvPr>
          <p:cNvGrpSpPr/>
          <p:nvPr/>
        </p:nvGrpSpPr>
        <p:grpSpPr>
          <a:xfrm>
            <a:off x="3505197" y="3973456"/>
            <a:ext cx="685800" cy="685800"/>
            <a:chOff x="7410187" y="4761195"/>
            <a:chExt cx="914400" cy="914400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DEC1289D-FDD4-4BE7-A45E-5F953469B1C2}"/>
                </a:ext>
              </a:extLst>
            </p:cNvPr>
            <p:cNvSpPr/>
            <p:nvPr/>
          </p:nvSpPr>
          <p:spPr>
            <a:xfrm>
              <a:off x="7410187" y="4761195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95EF54A0-E6BE-4475-ABF3-1BE043544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46" t="77824" r="1239" b="13776"/>
            <a:stretch/>
          </p:blipFill>
          <p:spPr bwMode="auto">
            <a:xfrm>
              <a:off x="7499931" y="4858395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85049-87A1-4B87-B52B-388B10E9F820}"/>
              </a:ext>
            </a:extLst>
          </p:cNvPr>
          <p:cNvGrpSpPr/>
          <p:nvPr/>
        </p:nvGrpSpPr>
        <p:grpSpPr>
          <a:xfrm>
            <a:off x="2886704" y="3219824"/>
            <a:ext cx="685800" cy="685800"/>
            <a:chOff x="5723192" y="4973107"/>
            <a:chExt cx="914400" cy="9144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C788459-5112-4C00-A08D-7B4FB910C3E3}"/>
                </a:ext>
              </a:extLst>
            </p:cNvPr>
            <p:cNvSpPr/>
            <p:nvPr/>
          </p:nvSpPr>
          <p:spPr>
            <a:xfrm>
              <a:off x="5723192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11A03C0A-4DFE-44FD-A615-946B3622A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99" t="35084" r="31386" b="56516"/>
            <a:stretch/>
          </p:blipFill>
          <p:spPr bwMode="auto">
            <a:xfrm>
              <a:off x="5812936" y="5070307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3CEFA0F1-50EB-4513-8FBC-3528AEE55D5D}"/>
              </a:ext>
            </a:extLst>
          </p:cNvPr>
          <p:cNvGrpSpPr/>
          <p:nvPr/>
        </p:nvGrpSpPr>
        <p:grpSpPr>
          <a:xfrm>
            <a:off x="1893609" y="1639062"/>
            <a:ext cx="685800" cy="685800"/>
            <a:chOff x="2349202" y="5014558"/>
            <a:chExt cx="914400" cy="914400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59C18AEF-7E1B-4EA8-B253-AA1DCE050BBE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E7AE2CA-2DFF-4E7D-A5A9-D6DF7C9CC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74DD1-376F-464F-A357-DE2B0F3F27BC}"/>
              </a:ext>
            </a:extLst>
          </p:cNvPr>
          <p:cNvGrpSpPr/>
          <p:nvPr/>
        </p:nvGrpSpPr>
        <p:grpSpPr>
          <a:xfrm>
            <a:off x="2321762" y="2466193"/>
            <a:ext cx="685800" cy="685800"/>
            <a:chOff x="4036197" y="4973107"/>
            <a:chExt cx="914400" cy="9144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6D1A745-73C8-48BE-9685-B22D3106656D}"/>
                </a:ext>
              </a:extLst>
            </p:cNvPr>
            <p:cNvSpPr/>
            <p:nvPr/>
          </p:nvSpPr>
          <p:spPr>
            <a:xfrm>
              <a:off x="4036197" y="4973107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6" descr="https://www.maxcf.es/wp-content/uploads/2018/10/iconos-web-visual-composer.jpg">
              <a:extLst>
                <a:ext uri="{FF2B5EF4-FFF2-40B4-BE49-F238E27FC236}">
                  <a16:creationId xmlns:a16="http://schemas.microsoft.com/office/drawing/2014/main" id="{0AF26306-5819-456E-912E-86CBC322EE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" t="5829" r="92339" b="74352"/>
            <a:stretch/>
          </p:blipFill>
          <p:spPr bwMode="auto">
            <a:xfrm>
              <a:off x="4150932" y="5070307"/>
              <a:ext cx="684931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94B0C-C760-49EF-AEFE-395C6B97ED17}"/>
              </a:ext>
            </a:extLst>
          </p:cNvPr>
          <p:cNvGrpSpPr/>
          <p:nvPr/>
        </p:nvGrpSpPr>
        <p:grpSpPr>
          <a:xfrm>
            <a:off x="1435826" y="880362"/>
            <a:ext cx="685800" cy="685800"/>
            <a:chOff x="751043" y="4909779"/>
            <a:chExt cx="914400" cy="9144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6215864B-986B-4D34-9CD0-71053C58B55F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843C12E-F6A0-4E25-B00D-2D78884DD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A1B250C-3807-4EBB-914C-B0913315D531}"/>
              </a:ext>
            </a:extLst>
          </p:cNvPr>
          <p:cNvCxnSpPr>
            <a:cxnSpLocks/>
          </p:cNvCxnSpPr>
          <p:nvPr/>
        </p:nvCxnSpPr>
        <p:spPr>
          <a:xfrm>
            <a:off x="2236509" y="1234550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3D7BE43F-7C80-439C-95C5-FC8B670EB74F}"/>
              </a:ext>
            </a:extLst>
          </p:cNvPr>
          <p:cNvCxnSpPr>
            <a:cxnSpLocks/>
          </p:cNvCxnSpPr>
          <p:nvPr/>
        </p:nvCxnSpPr>
        <p:spPr>
          <a:xfrm>
            <a:off x="2631678" y="1981962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E8283228-2F0D-4A20-851C-CB3FD3D30900}"/>
              </a:ext>
            </a:extLst>
          </p:cNvPr>
          <p:cNvCxnSpPr>
            <a:cxnSpLocks/>
          </p:cNvCxnSpPr>
          <p:nvPr/>
        </p:nvCxnSpPr>
        <p:spPr>
          <a:xfrm>
            <a:off x="3102510" y="2778173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41F8CEAF-A43D-4C91-9EE9-A241870B96B0}"/>
              </a:ext>
            </a:extLst>
          </p:cNvPr>
          <p:cNvCxnSpPr>
            <a:cxnSpLocks/>
          </p:cNvCxnSpPr>
          <p:nvPr/>
        </p:nvCxnSpPr>
        <p:spPr>
          <a:xfrm>
            <a:off x="3680944" y="3562724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E0EB6668-D127-471D-BE70-2249AEEDC0F9}"/>
              </a:ext>
            </a:extLst>
          </p:cNvPr>
          <p:cNvCxnSpPr>
            <a:cxnSpLocks/>
          </p:cNvCxnSpPr>
          <p:nvPr/>
        </p:nvCxnSpPr>
        <p:spPr>
          <a:xfrm>
            <a:off x="4271494" y="4316356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33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847"/>
            <a:ext cx="8611497" cy="515148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1741437" y="225901"/>
            <a:ext cx="6101543" cy="614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Red contratada PBS Año 2020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744279" y="839972"/>
            <a:ext cx="7644809" cy="418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6C90B81-806B-4515-B264-BDCAC31908A8}"/>
              </a:ext>
            </a:extLst>
          </p:cNvPr>
          <p:cNvSpPr/>
          <p:nvPr/>
        </p:nvSpPr>
        <p:spPr>
          <a:xfrm>
            <a:off x="120437" y="4654957"/>
            <a:ext cx="2872145" cy="391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97.3% Red complementaria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BADB17A-47F2-43DE-9823-4E71640E6303}"/>
              </a:ext>
            </a:extLst>
          </p:cNvPr>
          <p:cNvSpPr/>
          <p:nvPr/>
        </p:nvSpPr>
        <p:spPr>
          <a:xfrm>
            <a:off x="6940904" y="4479295"/>
            <a:ext cx="1944713" cy="364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2.7% Red primaria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2F43157-7AD9-4A67-BECD-1DA1ECB913A4}"/>
              </a:ext>
            </a:extLst>
          </p:cNvPr>
          <p:cNvSpPr/>
          <p:nvPr/>
        </p:nvSpPr>
        <p:spPr>
          <a:xfrm>
            <a:off x="6963450" y="696855"/>
            <a:ext cx="1648047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-CENTRO DE ATENCION CAFAM PRADO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-DROGUERIA CAFAM PRADO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02F169E-332D-4743-8B06-2F2867E581A1}"/>
              </a:ext>
            </a:extLst>
          </p:cNvPr>
          <p:cNvSpPr/>
          <p:nvPr/>
        </p:nvSpPr>
        <p:spPr>
          <a:xfrm>
            <a:off x="7056104" y="2070336"/>
            <a:ext cx="1504503" cy="9675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-IPS COMFAMILIAR ATLANTICO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-DROGUERIA CAFAM SURTIMAX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A91D14-7C70-4A20-A2EC-5F7B72B1C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6" t="2472" r="5047" b="22255"/>
          <a:stretch/>
        </p:blipFill>
        <p:spPr>
          <a:xfrm>
            <a:off x="2735031" y="656138"/>
            <a:ext cx="3862834" cy="3905381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6639220-3E29-4D67-8954-50A076CA13D0}"/>
              </a:ext>
            </a:extLst>
          </p:cNvPr>
          <p:cNvCxnSpPr>
            <a:cxnSpLocks/>
          </p:cNvCxnSpPr>
          <p:nvPr/>
        </p:nvCxnSpPr>
        <p:spPr>
          <a:xfrm flipV="1">
            <a:off x="4888857" y="1191126"/>
            <a:ext cx="1933048" cy="505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DF5D105-8244-44E4-BACE-E3620133A04E}"/>
              </a:ext>
            </a:extLst>
          </p:cNvPr>
          <p:cNvCxnSpPr>
            <a:cxnSpLocks/>
          </p:cNvCxnSpPr>
          <p:nvPr/>
        </p:nvCxnSpPr>
        <p:spPr>
          <a:xfrm flipV="1">
            <a:off x="5417951" y="2588629"/>
            <a:ext cx="1522953" cy="64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6A0530D-729E-4D5D-825B-84FEB5E1534A}"/>
              </a:ext>
            </a:extLst>
          </p:cNvPr>
          <p:cNvSpPr/>
          <p:nvPr/>
        </p:nvSpPr>
        <p:spPr>
          <a:xfrm>
            <a:off x="672303" y="2061684"/>
            <a:ext cx="1583132" cy="1118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>
                <a:solidFill>
                  <a:prstClr val="black"/>
                </a:solidFill>
                <a:latin typeface="Calibri"/>
              </a:rPr>
              <a:t>73 PRESTADORES ACTIVOS EN BARRANQUILLA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0"/>
            <a:ext cx="9097413" cy="51435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2992582" y="-102890"/>
            <a:ext cx="610154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978195" y="1807511"/>
            <a:ext cx="7410893" cy="368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BADA68-8792-4264-A3E4-513DE4AE637C}"/>
              </a:ext>
            </a:extLst>
          </p:cNvPr>
          <p:cNvSpPr/>
          <p:nvPr/>
        </p:nvSpPr>
        <p:spPr>
          <a:xfrm>
            <a:off x="4976037" y="44194"/>
            <a:ext cx="4167963" cy="56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de Calidad - Oportunidad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Resultado de imagen para medicina general png">
            <a:extLst>
              <a:ext uri="{FF2B5EF4-FFF2-40B4-BE49-F238E27FC236}">
                <a16:creationId xmlns:a16="http://schemas.microsoft.com/office/drawing/2014/main" id="{0C6E12C3-7CD0-4BAA-A8FC-497B3EAA2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36478"/>
            <a:ext cx="296815" cy="2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5B9D2B-D516-45E8-9FA8-32A696A1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8" y="622455"/>
            <a:ext cx="1496927" cy="11987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A613EE9-46F0-4891-AC5C-2E7735E1FBC3}"/>
              </a:ext>
            </a:extLst>
          </p:cNvPr>
          <p:cNvSpPr/>
          <p:nvPr/>
        </p:nvSpPr>
        <p:spPr>
          <a:xfrm>
            <a:off x="2165998" y="587829"/>
            <a:ext cx="235135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8 días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9EC350C-33DA-4716-8273-AE8980A64A4C}"/>
              </a:ext>
            </a:extLst>
          </p:cNvPr>
          <p:cNvSpPr/>
          <p:nvPr/>
        </p:nvSpPr>
        <p:spPr>
          <a:xfrm>
            <a:off x="2218341" y="20285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</a:t>
            </a:r>
            <a:r>
              <a:rPr lang="es-CO" sz="32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6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días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D0445F-EBB7-43E9-8E1D-78787493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5" y="2065362"/>
            <a:ext cx="994792" cy="9992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BAB134-BACC-43DF-8843-2AD791060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90" y="3505520"/>
            <a:ext cx="1224136" cy="107198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DB33B07-22A8-4C11-8051-86E93F9B0FDC}"/>
              </a:ext>
            </a:extLst>
          </p:cNvPr>
          <p:cNvSpPr/>
          <p:nvPr/>
        </p:nvSpPr>
        <p:spPr>
          <a:xfrm>
            <a:off x="2194322" y="1055697"/>
            <a:ext cx="1499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Medicina General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97C6318-02CE-4684-9466-CB5522DAB6A5}"/>
              </a:ext>
            </a:extLst>
          </p:cNvPr>
          <p:cNvSpPr/>
          <p:nvPr/>
        </p:nvSpPr>
        <p:spPr>
          <a:xfrm>
            <a:off x="2218341" y="2472716"/>
            <a:ext cx="1955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Odontología General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B0F02F0-4D7A-4C9B-9D5C-2A7C3FA4FB67}"/>
              </a:ext>
            </a:extLst>
          </p:cNvPr>
          <p:cNvSpPr/>
          <p:nvPr/>
        </p:nvSpPr>
        <p:spPr>
          <a:xfrm>
            <a:off x="2218341" y="35029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2019: 18 días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3A26A60-8B4B-4AF6-B0C9-894766781267}"/>
              </a:ext>
            </a:extLst>
          </p:cNvPr>
          <p:cNvSpPr/>
          <p:nvPr/>
        </p:nvSpPr>
        <p:spPr>
          <a:xfrm>
            <a:off x="2178485" y="5579948"/>
            <a:ext cx="1186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Medicina Interna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4ADD582-D371-4B90-94D0-2D7F961AADB0}"/>
              </a:ext>
            </a:extLst>
          </p:cNvPr>
          <p:cNvSpPr/>
          <p:nvPr/>
        </p:nvSpPr>
        <p:spPr>
          <a:xfrm>
            <a:off x="6109529" y="5571767"/>
            <a:ext cx="11801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Estándar: 30 días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D3807E-ABCF-4AA1-A286-D3A9C3C85646}"/>
              </a:ext>
            </a:extLst>
          </p:cNvPr>
          <p:cNvSpPr txBox="1"/>
          <p:nvPr/>
        </p:nvSpPr>
        <p:spPr>
          <a:xfrm>
            <a:off x="2218341" y="3921517"/>
            <a:ext cx="2050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Medicina Interna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C7FED03-EA4F-4231-902F-2E9101EECADB}"/>
              </a:ext>
            </a:extLst>
          </p:cNvPr>
          <p:cNvSpPr txBox="1"/>
          <p:nvPr/>
        </p:nvSpPr>
        <p:spPr>
          <a:xfrm>
            <a:off x="3835257" y="4761534"/>
            <a:ext cx="449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 Resolución 1552 </a:t>
            </a:r>
            <a:endParaRPr kumimoji="0" lang="es-CO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5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" y="-7937"/>
            <a:ext cx="9097413" cy="51435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2992582" y="-102890"/>
            <a:ext cx="610154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BADA68-8792-4264-A3E4-513DE4AE637C}"/>
              </a:ext>
            </a:extLst>
          </p:cNvPr>
          <p:cNvSpPr/>
          <p:nvPr/>
        </p:nvSpPr>
        <p:spPr>
          <a:xfrm>
            <a:off x="4439731" y="-20744"/>
            <a:ext cx="4519725" cy="56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de Calidad -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Oportunidad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Resultado de imagen para medicina general png">
            <a:extLst>
              <a:ext uri="{FF2B5EF4-FFF2-40B4-BE49-F238E27FC236}">
                <a16:creationId xmlns:a16="http://schemas.microsoft.com/office/drawing/2014/main" id="{0C6E12C3-7CD0-4BAA-A8FC-497B3EAA2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36478"/>
            <a:ext cx="296815" cy="2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utoShape 2" descr="Resultado de imagen para medicina general png">
            <a:extLst>
              <a:ext uri="{FF2B5EF4-FFF2-40B4-BE49-F238E27FC236}">
                <a16:creationId xmlns:a16="http://schemas.microsoft.com/office/drawing/2014/main" id="{C024B18F-4E00-404D-BE89-E3A9F7646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36478"/>
            <a:ext cx="296815" cy="2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EC24F18-FB24-4E3B-85D0-FA4A47DEC587}"/>
              </a:ext>
            </a:extLst>
          </p:cNvPr>
          <p:cNvSpPr/>
          <p:nvPr/>
        </p:nvSpPr>
        <p:spPr>
          <a:xfrm>
            <a:off x="1446776" y="1206054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9 días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F1AD823-D4DC-4457-B0B0-4BE0B968AA64}"/>
              </a:ext>
            </a:extLst>
          </p:cNvPr>
          <p:cNvSpPr/>
          <p:nvPr/>
        </p:nvSpPr>
        <p:spPr>
          <a:xfrm>
            <a:off x="1532822" y="3105743"/>
            <a:ext cx="2738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</a:t>
            </a:r>
            <a:r>
              <a:rPr lang="es-CO" sz="32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12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días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092AA0F-7AA5-426C-BE22-4BB85FAFCBC6}"/>
              </a:ext>
            </a:extLst>
          </p:cNvPr>
          <p:cNvSpPr/>
          <p:nvPr/>
        </p:nvSpPr>
        <p:spPr>
          <a:xfrm>
            <a:off x="1452493" y="2264599"/>
            <a:ext cx="271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Ginecología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1F9E39A-DCF2-4647-B46C-288F38D9D3CB}"/>
              </a:ext>
            </a:extLst>
          </p:cNvPr>
          <p:cNvSpPr/>
          <p:nvPr/>
        </p:nvSpPr>
        <p:spPr>
          <a:xfrm>
            <a:off x="1461313" y="3918266"/>
            <a:ext cx="1104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Pediatría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7620CAD-37CE-4F97-B9AC-95F20519B89B}"/>
              </a:ext>
            </a:extLst>
          </p:cNvPr>
          <p:cNvSpPr/>
          <p:nvPr/>
        </p:nvSpPr>
        <p:spPr>
          <a:xfrm>
            <a:off x="6178852" y="1242732"/>
            <a:ext cx="303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5 días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B084485-C4D7-4E64-856C-7CC13F8F8A38}"/>
              </a:ext>
            </a:extLst>
          </p:cNvPr>
          <p:cNvSpPr/>
          <p:nvPr/>
        </p:nvSpPr>
        <p:spPr>
          <a:xfrm>
            <a:off x="6217802" y="177138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Cirugía General</a:t>
            </a:r>
          </a:p>
        </p:txBody>
      </p:sp>
      <p:pic>
        <p:nvPicPr>
          <p:cNvPr id="34" name="Picture 6" descr="Resultado de imagen para icono ginecologia png">
            <a:extLst>
              <a:ext uri="{FF2B5EF4-FFF2-40B4-BE49-F238E27FC236}">
                <a16:creationId xmlns:a16="http://schemas.microsoft.com/office/drawing/2014/main" id="{B24B0C39-D3C1-461D-8398-D59245B7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8" y="1337262"/>
            <a:ext cx="980491" cy="9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Resultado de imagen para pediatra ginecologia png">
            <a:extLst>
              <a:ext uri="{FF2B5EF4-FFF2-40B4-BE49-F238E27FC236}">
                <a16:creationId xmlns:a16="http://schemas.microsoft.com/office/drawing/2014/main" id="{7929675A-A155-4A55-B888-15A15B98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7" y="3133267"/>
            <a:ext cx="926539" cy="10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Resultado de imagen para cirugia png">
            <a:extLst>
              <a:ext uri="{FF2B5EF4-FFF2-40B4-BE49-F238E27FC236}">
                <a16:creationId xmlns:a16="http://schemas.microsoft.com/office/drawing/2014/main" id="{B5D1E9F7-8639-49D9-8DA6-0025575AC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266927F-5046-412B-872C-EA60894A1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011" y="1269418"/>
            <a:ext cx="920472" cy="1042821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4E85D262-30EC-494A-8B92-35F6C81D2DCF}"/>
              </a:ext>
            </a:extLst>
          </p:cNvPr>
          <p:cNvSpPr txBox="1"/>
          <p:nvPr/>
        </p:nvSpPr>
        <p:spPr>
          <a:xfrm>
            <a:off x="925033" y="4827181"/>
            <a:ext cx="449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 Resolución 1552 </a:t>
            </a:r>
            <a:endParaRPr kumimoji="0" lang="es-CO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83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" y="42803"/>
            <a:ext cx="9147288" cy="51435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2992582" y="-102890"/>
            <a:ext cx="610154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BADA68-8792-4264-A3E4-513DE4AE637C}"/>
              </a:ext>
            </a:extLst>
          </p:cNvPr>
          <p:cNvSpPr/>
          <p:nvPr/>
        </p:nvSpPr>
        <p:spPr>
          <a:xfrm>
            <a:off x="4439731" y="-20744"/>
            <a:ext cx="4519725" cy="56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Indicadores calidad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Resultado de imagen para medicina general png">
            <a:extLst>
              <a:ext uri="{FF2B5EF4-FFF2-40B4-BE49-F238E27FC236}">
                <a16:creationId xmlns:a16="http://schemas.microsoft.com/office/drawing/2014/main" id="{0C6E12C3-7CD0-4BAA-A8FC-497B3EAA2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36478"/>
            <a:ext cx="296815" cy="2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3A26A60-8B4B-4AF6-B0C9-894766781267}"/>
              </a:ext>
            </a:extLst>
          </p:cNvPr>
          <p:cNvSpPr/>
          <p:nvPr/>
        </p:nvSpPr>
        <p:spPr>
          <a:xfrm>
            <a:off x="2178485" y="5579948"/>
            <a:ext cx="1186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Medicina Interna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4ADD582-D371-4B90-94D0-2D7F961AADB0}"/>
              </a:ext>
            </a:extLst>
          </p:cNvPr>
          <p:cNvSpPr/>
          <p:nvPr/>
        </p:nvSpPr>
        <p:spPr>
          <a:xfrm>
            <a:off x="6109529" y="5571767"/>
            <a:ext cx="11801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Estándar: 30 días</a:t>
            </a:r>
          </a:p>
        </p:txBody>
      </p:sp>
      <p:sp>
        <p:nvSpPr>
          <p:cNvPr id="24" name="AutoShape 2" descr="Resultado de imagen para medicina general png">
            <a:extLst>
              <a:ext uri="{FF2B5EF4-FFF2-40B4-BE49-F238E27FC236}">
                <a16:creationId xmlns:a16="http://schemas.microsoft.com/office/drawing/2014/main" id="{C024B18F-4E00-404D-BE89-E3A9F7646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36478"/>
            <a:ext cx="296815" cy="2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EC24F18-FB24-4E3B-85D0-FA4A47DEC587}"/>
              </a:ext>
            </a:extLst>
          </p:cNvPr>
          <p:cNvSpPr/>
          <p:nvPr/>
        </p:nvSpPr>
        <p:spPr>
          <a:xfrm>
            <a:off x="1467253" y="643112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2.915.548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F1AD823-D4DC-4457-B0B0-4BE0B968AA64}"/>
              </a:ext>
            </a:extLst>
          </p:cNvPr>
          <p:cNvSpPr/>
          <p:nvPr/>
        </p:nvSpPr>
        <p:spPr>
          <a:xfrm>
            <a:off x="1577757" y="2033141"/>
            <a:ext cx="2738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631.021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092AA0F-7AA5-426C-BE22-4BB85FAFCBC6}"/>
              </a:ext>
            </a:extLst>
          </p:cNvPr>
          <p:cNvSpPr/>
          <p:nvPr/>
        </p:nvSpPr>
        <p:spPr>
          <a:xfrm>
            <a:off x="1472970" y="1412445"/>
            <a:ext cx="3306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Autorizaciones ambulatorias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1F9E39A-DCF2-4647-B46C-288F38D9D3CB}"/>
              </a:ext>
            </a:extLst>
          </p:cNvPr>
          <p:cNvSpPr/>
          <p:nvPr/>
        </p:nvSpPr>
        <p:spPr>
          <a:xfrm>
            <a:off x="1593527" y="2980736"/>
            <a:ext cx="2564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Hospitalización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5D77986-8DDE-431F-BBE7-60129FCD9A8F}"/>
              </a:ext>
            </a:extLst>
          </p:cNvPr>
          <p:cNvSpPr/>
          <p:nvPr/>
        </p:nvSpPr>
        <p:spPr>
          <a:xfrm>
            <a:off x="6234756" y="543166"/>
            <a:ext cx="2659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216.768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A01311C-B6F3-44C6-A08A-DC5C9F4CB2AA}"/>
              </a:ext>
            </a:extLst>
          </p:cNvPr>
          <p:cNvSpPr/>
          <p:nvPr/>
        </p:nvSpPr>
        <p:spPr>
          <a:xfrm>
            <a:off x="6338759" y="1346014"/>
            <a:ext cx="2277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irugías Ambulatorias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7620CAD-37CE-4F97-B9AC-95F20519B89B}"/>
              </a:ext>
            </a:extLst>
          </p:cNvPr>
          <p:cNvSpPr/>
          <p:nvPr/>
        </p:nvSpPr>
        <p:spPr>
          <a:xfrm>
            <a:off x="6234756" y="1944173"/>
            <a:ext cx="303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139.628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B084485-C4D7-4E64-856C-7CC13F8F8A38}"/>
              </a:ext>
            </a:extLst>
          </p:cNvPr>
          <p:cNvSpPr/>
          <p:nvPr/>
        </p:nvSpPr>
        <p:spPr>
          <a:xfrm>
            <a:off x="6376456" y="301616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U.C.I.</a:t>
            </a:r>
          </a:p>
        </p:txBody>
      </p:sp>
      <p:sp>
        <p:nvSpPr>
          <p:cNvPr id="36" name="AutoShape 10" descr="Resultado de imagen para cirugia png">
            <a:extLst>
              <a:ext uri="{FF2B5EF4-FFF2-40B4-BE49-F238E27FC236}">
                <a16:creationId xmlns:a16="http://schemas.microsoft.com/office/drawing/2014/main" id="{B5D1E9F7-8639-49D9-8DA6-0025575AC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266927F-5046-412B-872C-EA60894A1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77" y="660310"/>
            <a:ext cx="920472" cy="104282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E4EFB2B7-AD26-4358-9292-FCD280CDD4BA}"/>
              </a:ext>
            </a:extLst>
          </p:cNvPr>
          <p:cNvSpPr/>
          <p:nvPr/>
        </p:nvSpPr>
        <p:spPr>
          <a:xfrm>
            <a:off x="326162" y="423565"/>
            <a:ext cx="1251595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ebdings" panose="05030102010509060703" pitchFamily="18" charset="2"/>
              </a:rPr>
              <a:t></a:t>
            </a:r>
            <a:endParaRPr kumimoji="0" lang="es-CO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8" descr="PÃ³ngase en contacto con los iconos planos Foto de archivo - 27372959">
            <a:extLst>
              <a:ext uri="{FF2B5EF4-FFF2-40B4-BE49-F238E27FC236}">
                <a16:creationId xmlns:a16="http://schemas.microsoft.com/office/drawing/2014/main" id="{EC5E4AC6-B8A2-4448-B085-BE71DD035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55" t="23009" r="30219" b="59789"/>
          <a:stretch/>
        </p:blipFill>
        <p:spPr bwMode="auto">
          <a:xfrm>
            <a:off x="612775" y="2087580"/>
            <a:ext cx="980752" cy="9967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PÃ³ngase en contacto con los iconos planos Foto de archivo - 27372959">
            <a:extLst>
              <a:ext uri="{FF2B5EF4-FFF2-40B4-BE49-F238E27FC236}">
                <a16:creationId xmlns:a16="http://schemas.microsoft.com/office/drawing/2014/main" id="{062D38D3-13AB-44AB-B66C-FCE41A560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55" t="23009" r="30219" b="59789"/>
          <a:stretch/>
        </p:blipFill>
        <p:spPr bwMode="auto">
          <a:xfrm>
            <a:off x="5358007" y="2066549"/>
            <a:ext cx="980752" cy="9967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B913D93F-89F2-4B3D-9BA2-6CFBF5364ABA}"/>
              </a:ext>
            </a:extLst>
          </p:cNvPr>
          <p:cNvSpPr/>
          <p:nvPr/>
        </p:nvSpPr>
        <p:spPr>
          <a:xfrm>
            <a:off x="1623286" y="3464497"/>
            <a:ext cx="2738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179.992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B429ADB-13B8-4582-AD42-CCEA3B59FDBD}"/>
              </a:ext>
            </a:extLst>
          </p:cNvPr>
          <p:cNvSpPr/>
          <p:nvPr/>
        </p:nvSpPr>
        <p:spPr>
          <a:xfrm>
            <a:off x="1623286" y="4145426"/>
            <a:ext cx="2564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Cirugía Hospitalaria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59AE246-A41F-461A-A45B-B18D7F32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5" y="3579089"/>
            <a:ext cx="920472" cy="1042821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8C44421A-D606-4245-823F-5B657A9A9CC3}"/>
              </a:ext>
            </a:extLst>
          </p:cNvPr>
          <p:cNvSpPr txBox="1"/>
          <p:nvPr/>
        </p:nvSpPr>
        <p:spPr>
          <a:xfrm>
            <a:off x="925033" y="4827181"/>
            <a:ext cx="449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 Estadísticas vitales EPS Famisanar </a:t>
            </a:r>
            <a:endParaRPr kumimoji="0" lang="es-CO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33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sostener, mujer, raqueta&#10;&#10;Descripción generada automáticamente">
            <a:extLst>
              <a:ext uri="{FF2B5EF4-FFF2-40B4-BE49-F238E27FC236}">
                <a16:creationId xmlns:a16="http://schemas.microsoft.com/office/drawing/2014/main" id="{D1D26C7B-2B99-41D0-AC41-865EB6555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3817088" y="1244009"/>
            <a:ext cx="5326912" cy="3859621"/>
          </a:xfrm>
        </p:spPr>
        <p:txBody>
          <a:bodyPr>
            <a:normAutofit/>
          </a:bodyPr>
          <a:lstStyle/>
          <a:p>
            <a:pPr algn="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Población afiliada Distrito de Barranquilla</a:t>
            </a:r>
          </a:p>
        </p:txBody>
      </p:sp>
    </p:spTree>
    <p:extLst>
      <p:ext uri="{BB962C8B-B14F-4D97-AF65-F5344CB8AC3E}">
        <p14:creationId xmlns:p14="http://schemas.microsoft.com/office/powerpoint/2010/main" val="2882679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5" y="-102890"/>
            <a:ext cx="9144000" cy="51435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2992582" y="-102890"/>
            <a:ext cx="610154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978195" y="1807512"/>
            <a:ext cx="2955851" cy="467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oblación activa año 2020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27,025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/>
        </p:nvGraphicFramePr>
        <p:xfrm>
          <a:off x="3556292" y="658368"/>
          <a:ext cx="5411915" cy="387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0478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864D0-3867-429E-9A0E-DF0B162E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798" y="205979"/>
            <a:ext cx="5468001" cy="857250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tx2"/>
                </a:solidFill>
              </a:rPr>
              <a:t>Población Afiliada  Barranquilla</a:t>
            </a:r>
            <a:endParaRPr lang="es-CO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Bebé de cuatro meses. Desarrollo del bebé mes a mes">
            <a:extLst>
              <a:ext uri="{FF2B5EF4-FFF2-40B4-BE49-F238E27FC236}">
                <a16:creationId xmlns:a16="http://schemas.microsoft.com/office/drawing/2014/main" id="{3B56279B-BC0B-419F-B6E4-A44C3FCD1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3" y="2582382"/>
            <a:ext cx="1196402" cy="11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s de Niños felices de stock, imágenes de Niños felices sin ...">
            <a:extLst>
              <a:ext uri="{FF2B5EF4-FFF2-40B4-BE49-F238E27FC236}">
                <a16:creationId xmlns:a16="http://schemas.microsoft.com/office/drawing/2014/main" id="{BCDB65DE-0B71-49A3-9ECE-685B32AD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25" y="2011576"/>
            <a:ext cx="1285875" cy="1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chacho Adolescente 12-14 Años De Edad Con Las Manos Juntas ...">
            <a:extLst>
              <a:ext uri="{FF2B5EF4-FFF2-40B4-BE49-F238E27FC236}">
                <a16:creationId xmlns:a16="http://schemas.microsoft.com/office/drawing/2014/main" id="{C83CE13B-0D60-42DD-B71F-FC6428A7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06" y="1063229"/>
            <a:ext cx="1137684" cy="142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ultos Asperger y Sexualidad | Asperger Diario">
            <a:extLst>
              <a:ext uri="{FF2B5EF4-FFF2-40B4-BE49-F238E27FC236}">
                <a16:creationId xmlns:a16="http://schemas.microsoft.com/office/drawing/2014/main" id="{D55D49DD-35B8-4D04-A40D-90C41697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73" y="1898576"/>
            <a:ext cx="1687445" cy="9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ᐈ Adulto mayor imágenes de stock, fotos personas mayores ...">
            <a:extLst>
              <a:ext uri="{FF2B5EF4-FFF2-40B4-BE49-F238E27FC236}">
                <a16:creationId xmlns:a16="http://schemas.microsoft.com/office/drawing/2014/main" id="{235C058B-D41E-4619-8B66-B31166E1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95" y="2905290"/>
            <a:ext cx="1420035" cy="9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22C5BFE-5235-4944-942B-1DABCA48824C}"/>
              </a:ext>
            </a:extLst>
          </p:cNvPr>
          <p:cNvSpPr/>
          <p:nvPr/>
        </p:nvSpPr>
        <p:spPr>
          <a:xfrm>
            <a:off x="190163" y="3710237"/>
            <a:ext cx="1449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Primera Infancia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40ECED7-B09E-49BC-A045-A081CAFB5781}"/>
              </a:ext>
            </a:extLst>
          </p:cNvPr>
          <p:cNvSpPr/>
          <p:nvPr/>
        </p:nvSpPr>
        <p:spPr>
          <a:xfrm>
            <a:off x="1885824" y="3398940"/>
            <a:ext cx="974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Infancia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E79B3E-0E8D-428D-AE74-769926EA2FBD}"/>
              </a:ext>
            </a:extLst>
          </p:cNvPr>
          <p:cNvSpPr/>
          <p:nvPr/>
        </p:nvSpPr>
        <p:spPr>
          <a:xfrm>
            <a:off x="2998504" y="2474213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Adolescencia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4057F8-7941-4035-8C8F-BA7D1CBA76FA}"/>
              </a:ext>
            </a:extLst>
          </p:cNvPr>
          <p:cNvSpPr/>
          <p:nvPr/>
        </p:nvSpPr>
        <p:spPr>
          <a:xfrm>
            <a:off x="6314361" y="2843545"/>
            <a:ext cx="7372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Adultez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rgbClr val="1F497D"/>
                </a:solidFill>
                <a:latin typeface="Calibri" panose="020F0502020204030204" pitchFamily="34" charset="0"/>
              </a:rPr>
              <a:t>11,452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(42,3)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B1071B-6CDF-4C6B-92F6-97E23C4E121B}"/>
              </a:ext>
            </a:extLst>
          </p:cNvPr>
          <p:cNvSpPr/>
          <p:nvPr/>
        </p:nvSpPr>
        <p:spPr>
          <a:xfrm>
            <a:off x="7766323" y="3854910"/>
            <a:ext cx="6126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vejez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rgbClr val="1F497D"/>
                </a:solidFill>
                <a:latin typeface="Calibri"/>
              </a:rPr>
              <a:t>3,128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(11,5)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2D02C6-C672-4AB5-BC27-800E11AA2559}"/>
              </a:ext>
            </a:extLst>
          </p:cNvPr>
          <p:cNvSpPr/>
          <p:nvPr/>
        </p:nvSpPr>
        <p:spPr>
          <a:xfrm>
            <a:off x="413795" y="4075668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lang="es-CO" sz="1400" dirty="0">
                <a:solidFill>
                  <a:srgbClr val="1F497D"/>
                </a:solidFill>
                <a:latin typeface="Calibri" panose="020F0502020204030204" pitchFamily="34" charset="0"/>
              </a:rPr>
              <a:t>6,5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67C6E-1846-4051-BB5D-9F73EB5B71CA}"/>
              </a:ext>
            </a:extLst>
          </p:cNvPr>
          <p:cNvSpPr/>
          <p:nvPr/>
        </p:nvSpPr>
        <p:spPr>
          <a:xfrm>
            <a:off x="413795" y="3850259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1,774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DFA717E-C601-464A-BC93-049A16126D95}"/>
              </a:ext>
            </a:extLst>
          </p:cNvPr>
          <p:cNvSpPr/>
          <p:nvPr/>
        </p:nvSpPr>
        <p:spPr>
          <a:xfrm>
            <a:off x="1989919" y="3626384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1,973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67FD578-A2FB-4A31-87F5-F53A2B50A34A}"/>
              </a:ext>
            </a:extLst>
          </p:cNvPr>
          <p:cNvSpPr/>
          <p:nvPr/>
        </p:nvSpPr>
        <p:spPr>
          <a:xfrm>
            <a:off x="1990760" y="3872800"/>
            <a:ext cx="601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( 7,3)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090EEEA-BA8E-46BF-8972-C0D7376547EB}"/>
              </a:ext>
            </a:extLst>
          </p:cNvPr>
          <p:cNvSpPr/>
          <p:nvPr/>
        </p:nvSpPr>
        <p:spPr>
          <a:xfrm>
            <a:off x="3257272" y="2705775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rgbClr val="1F497D"/>
                </a:solidFill>
                <a:latin typeface="Calibri" panose="020F0502020204030204" pitchFamily="34" charset="0"/>
              </a:rPr>
              <a:t>4,126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EA5B1FF-3F53-4E35-BF4A-DAB7B8EC5C20}"/>
              </a:ext>
            </a:extLst>
          </p:cNvPr>
          <p:cNvSpPr/>
          <p:nvPr/>
        </p:nvSpPr>
        <p:spPr>
          <a:xfrm>
            <a:off x="3218799" y="2927631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15.2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38" name="Picture 14" descr="Por qué incentivar la cultura financiera en jóvenes | IDC">
            <a:extLst>
              <a:ext uri="{FF2B5EF4-FFF2-40B4-BE49-F238E27FC236}">
                <a16:creationId xmlns:a16="http://schemas.microsoft.com/office/drawing/2014/main" id="{EA8861C3-FA7C-435C-A22B-7B336093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23" y="1232862"/>
            <a:ext cx="1286679" cy="14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31EFB129-E20E-448E-BCEE-5B28F8A63198}"/>
              </a:ext>
            </a:extLst>
          </p:cNvPr>
          <p:cNvSpPr/>
          <p:nvPr/>
        </p:nvSpPr>
        <p:spPr>
          <a:xfrm>
            <a:off x="4746393" y="2713324"/>
            <a:ext cx="8497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Juventud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rgbClr val="1F497D"/>
                </a:solidFill>
                <a:latin typeface="Calibri" panose="020F0502020204030204" pitchFamily="34" charset="0"/>
              </a:rPr>
              <a:t>4,582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(16.9)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098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sostener, raqueta, mujer&#10;&#10;Descripción generada automáticamente">
            <a:extLst>
              <a:ext uri="{FF2B5EF4-FFF2-40B4-BE49-F238E27FC236}">
                <a16:creationId xmlns:a16="http://schemas.microsoft.com/office/drawing/2014/main" id="{3157D5E1-A622-4A56-9AC4-F5D3D44C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6"/>
            <a:ext cx="9144000" cy="51435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AD97660-BFFB-42DB-A4C1-C061058AE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256" y="3644467"/>
            <a:ext cx="5794744" cy="680484"/>
          </a:xfrm>
        </p:spPr>
        <p:txBody>
          <a:bodyPr>
            <a:normAutofit/>
          </a:bodyPr>
          <a:lstStyle/>
          <a:p>
            <a:pPr algn="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Modelo de Atención y Gestión del Riesgo</a:t>
            </a:r>
          </a:p>
        </p:txBody>
      </p:sp>
    </p:spTree>
    <p:extLst>
      <p:ext uri="{BB962C8B-B14F-4D97-AF65-F5344CB8AC3E}">
        <p14:creationId xmlns:p14="http://schemas.microsoft.com/office/powerpoint/2010/main" val="88594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3">
            <a:extLst>
              <a:ext uri="{FF2B5EF4-FFF2-40B4-BE49-F238E27FC236}">
                <a16:creationId xmlns:a16="http://schemas.microsoft.com/office/drawing/2014/main" id="{8DD97BD7-BA10-4575-B80B-E117D50DA2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1800" r="9503"/>
          <a:stretch>
            <a:fillRect/>
          </a:stretch>
        </p:blipFill>
        <p:spPr>
          <a:xfrm>
            <a:off x="4704701" y="1699845"/>
            <a:ext cx="872919" cy="10791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: esquinas superiores cortadas 4">
            <a:extLst>
              <a:ext uri="{FF2B5EF4-FFF2-40B4-BE49-F238E27FC236}">
                <a16:creationId xmlns:a16="http://schemas.microsoft.com/office/drawing/2014/main" id="{D94E3D24-FE48-45B4-BA63-9EFD394E74D7}"/>
              </a:ext>
            </a:extLst>
          </p:cNvPr>
          <p:cNvSpPr/>
          <p:nvPr/>
        </p:nvSpPr>
        <p:spPr>
          <a:xfrm rot="10800000">
            <a:off x="3816456" y="786239"/>
            <a:ext cx="2552940" cy="870509"/>
          </a:xfrm>
          <a:prstGeom prst="snip2SameRect">
            <a:avLst>
              <a:gd name="adj1" fmla="val 4487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C2E990-247C-450B-8739-1EDA4E58FE34}"/>
              </a:ext>
            </a:extLst>
          </p:cNvPr>
          <p:cNvSpPr txBox="1"/>
          <p:nvPr/>
        </p:nvSpPr>
        <p:spPr>
          <a:xfrm>
            <a:off x="3868224" y="837834"/>
            <a:ext cx="243290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que busca identificar y gestionar de forma continua y sistemática los riesgos en salud.</a:t>
            </a:r>
          </a:p>
        </p:txBody>
      </p:sp>
      <p:sp>
        <p:nvSpPr>
          <p:cNvPr id="7" name="Rectángulo: esquinas superiores cortadas 6">
            <a:hlinkClick r:id="" action="ppaction://noaction"/>
            <a:extLst>
              <a:ext uri="{FF2B5EF4-FFF2-40B4-BE49-F238E27FC236}">
                <a16:creationId xmlns:a16="http://schemas.microsoft.com/office/drawing/2014/main" id="{80CB47A0-8FA6-423C-83DC-494062B34C35}"/>
              </a:ext>
            </a:extLst>
          </p:cNvPr>
          <p:cNvSpPr/>
          <p:nvPr/>
        </p:nvSpPr>
        <p:spPr>
          <a:xfrm rot="16200000">
            <a:off x="5863775" y="1524980"/>
            <a:ext cx="1807596" cy="1412588"/>
          </a:xfrm>
          <a:prstGeom prst="snip2SameRect">
            <a:avLst>
              <a:gd name="adj1" fmla="val 26311"/>
              <a:gd name="adj2" fmla="val 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hlinkClick r:id="" action="ppaction://noaction"/>
            <a:extLst>
              <a:ext uri="{FF2B5EF4-FFF2-40B4-BE49-F238E27FC236}">
                <a16:creationId xmlns:a16="http://schemas.microsoft.com/office/drawing/2014/main" id="{2695EF10-375D-4EE6-BF4A-184813ED7EB7}"/>
              </a:ext>
            </a:extLst>
          </p:cNvPr>
          <p:cNvSpPr txBox="1"/>
          <p:nvPr/>
        </p:nvSpPr>
        <p:spPr>
          <a:xfrm>
            <a:off x="2735971" y="1327647"/>
            <a:ext cx="1096775" cy="42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Caracterización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la Población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F6B9B60-BA45-44E9-B797-3C569A3DC074}"/>
              </a:ext>
            </a:extLst>
          </p:cNvPr>
          <p:cNvGrpSpPr/>
          <p:nvPr/>
        </p:nvGrpSpPr>
        <p:grpSpPr>
          <a:xfrm>
            <a:off x="6054641" y="1995102"/>
            <a:ext cx="1305841" cy="423834"/>
            <a:chOff x="8532713" y="3870096"/>
            <a:chExt cx="1235040" cy="550690"/>
          </a:xfrm>
        </p:grpSpPr>
        <p:sp>
          <p:nvSpPr>
            <p:cNvPr id="10" name="CuadroTexto 9">
              <a:hlinkClick r:id="" action="ppaction://noaction"/>
              <a:extLst>
                <a:ext uri="{FF2B5EF4-FFF2-40B4-BE49-F238E27FC236}">
                  <a16:creationId xmlns:a16="http://schemas.microsoft.com/office/drawing/2014/main" id="{45B86F87-F06C-4BCD-90C4-4493458457E6}"/>
                </a:ext>
              </a:extLst>
            </p:cNvPr>
            <p:cNvSpPr txBox="1"/>
            <p:nvPr/>
          </p:nvSpPr>
          <p:spPr>
            <a:xfrm>
              <a:off x="8532713" y="3870096"/>
              <a:ext cx="1235040" cy="550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Grupos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 Riesgo</a:t>
              </a:r>
            </a:p>
          </p:txBody>
        </p:sp>
        <p:sp>
          <p:nvSpPr>
            <p:cNvPr id="11" name="CuadroTexto 10">
              <a:hlinkClick r:id="" action="ppaction://noaction"/>
              <a:extLst>
                <a:ext uri="{FF2B5EF4-FFF2-40B4-BE49-F238E27FC236}">
                  <a16:creationId xmlns:a16="http://schemas.microsoft.com/office/drawing/2014/main" id="{711A2FC3-6ACE-4417-8836-46B87982956B}"/>
                </a:ext>
              </a:extLst>
            </p:cNvPr>
            <p:cNvSpPr txBox="1"/>
            <p:nvPr/>
          </p:nvSpPr>
          <p:spPr>
            <a:xfrm>
              <a:off x="8565401" y="3870096"/>
              <a:ext cx="649953" cy="329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9026BB1-5C3F-46C7-837B-D65D93503F92}"/>
              </a:ext>
            </a:extLst>
          </p:cNvPr>
          <p:cNvGrpSpPr/>
          <p:nvPr/>
        </p:nvGrpSpPr>
        <p:grpSpPr>
          <a:xfrm>
            <a:off x="6126285" y="2520101"/>
            <a:ext cx="1224569" cy="423834"/>
            <a:chOff x="8236598" y="3870096"/>
            <a:chExt cx="1531155" cy="550690"/>
          </a:xfrm>
        </p:grpSpPr>
        <p:sp>
          <p:nvSpPr>
            <p:cNvPr id="13" name="CuadroTexto 12">
              <a:hlinkClick r:id="" action="ppaction://noaction"/>
              <a:extLst>
                <a:ext uri="{FF2B5EF4-FFF2-40B4-BE49-F238E27FC236}">
                  <a16:creationId xmlns:a16="http://schemas.microsoft.com/office/drawing/2014/main" id="{07EEE461-CBE0-4460-BDD1-BD48A2DF1BC3}"/>
                </a:ext>
              </a:extLst>
            </p:cNvPr>
            <p:cNvSpPr txBox="1"/>
            <p:nvPr/>
          </p:nvSpPr>
          <p:spPr>
            <a:xfrm>
              <a:off x="8532713" y="3870096"/>
              <a:ext cx="1235040" cy="550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Cohortes de Impacto</a:t>
              </a:r>
            </a:p>
          </p:txBody>
        </p:sp>
        <p:sp>
          <p:nvSpPr>
            <p:cNvPr id="14" name="CuadroTexto 13">
              <a:hlinkClick r:id="" action="ppaction://noaction"/>
              <a:extLst>
                <a:ext uri="{FF2B5EF4-FFF2-40B4-BE49-F238E27FC236}">
                  <a16:creationId xmlns:a16="http://schemas.microsoft.com/office/drawing/2014/main" id="{86CD88FE-E5B7-422A-9BB8-C45277091780}"/>
                </a:ext>
              </a:extLst>
            </p:cNvPr>
            <p:cNvSpPr txBox="1"/>
            <p:nvPr/>
          </p:nvSpPr>
          <p:spPr>
            <a:xfrm>
              <a:off x="8236598" y="3894246"/>
              <a:ext cx="649953" cy="329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44</a:t>
              </a:r>
            </a:p>
          </p:txBody>
        </p:sp>
      </p:grpSp>
      <p:sp>
        <p:nvSpPr>
          <p:cNvPr id="15" name="Rectángulo: una sola esquina cortada 14">
            <a:extLst>
              <a:ext uri="{FF2B5EF4-FFF2-40B4-BE49-F238E27FC236}">
                <a16:creationId xmlns:a16="http://schemas.microsoft.com/office/drawing/2014/main" id="{594E9948-FFD7-4701-8048-907C3F428938}"/>
              </a:ext>
            </a:extLst>
          </p:cNvPr>
          <p:cNvSpPr/>
          <p:nvPr/>
        </p:nvSpPr>
        <p:spPr>
          <a:xfrm>
            <a:off x="5162768" y="3455194"/>
            <a:ext cx="1192419" cy="400343"/>
          </a:xfrm>
          <a:prstGeom prst="snip1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62634E95-53CA-4B19-BE70-D2E56517CED1}"/>
              </a:ext>
            </a:extLst>
          </p:cNvPr>
          <p:cNvSpPr/>
          <p:nvPr/>
        </p:nvSpPr>
        <p:spPr>
          <a:xfrm flipH="1">
            <a:off x="3879496" y="3455194"/>
            <a:ext cx="1240642" cy="398207"/>
          </a:xfrm>
          <a:prstGeom prst="snip1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adroTexto 16">
            <a:hlinkClick r:id="" action="ppaction://noaction"/>
            <a:extLst>
              <a:ext uri="{FF2B5EF4-FFF2-40B4-BE49-F238E27FC236}">
                <a16:creationId xmlns:a16="http://schemas.microsoft.com/office/drawing/2014/main" id="{1B437FF4-AF46-4E63-8076-BF0B5083E5CC}"/>
              </a:ext>
            </a:extLst>
          </p:cNvPr>
          <p:cNvSpPr txBox="1"/>
          <p:nvPr/>
        </p:nvSpPr>
        <p:spPr>
          <a:xfrm>
            <a:off x="6301624" y="1340476"/>
            <a:ext cx="1160895" cy="4238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Determinación y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Priorización</a:t>
            </a:r>
          </a:p>
        </p:txBody>
      </p:sp>
      <p:sp>
        <p:nvSpPr>
          <p:cNvPr id="18" name="CuadroTexto 17">
            <a:hlinkClick r:id="" action="ppaction://noaction"/>
            <a:extLst>
              <a:ext uri="{FF2B5EF4-FFF2-40B4-BE49-F238E27FC236}">
                <a16:creationId xmlns:a16="http://schemas.microsoft.com/office/drawing/2014/main" id="{C13BEA55-3C15-43B4-AAC0-6480C19B987B}"/>
              </a:ext>
            </a:extLst>
          </p:cNvPr>
          <p:cNvSpPr txBox="1"/>
          <p:nvPr/>
        </p:nvSpPr>
        <p:spPr>
          <a:xfrm>
            <a:off x="3930340" y="3476639"/>
            <a:ext cx="122452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Líneas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Estratégicas</a:t>
            </a:r>
          </a:p>
        </p:txBody>
      </p:sp>
      <p:sp>
        <p:nvSpPr>
          <p:cNvPr id="19" name="CuadroTexto 18">
            <a:hlinkClick r:id="" action="ppaction://noaction"/>
            <a:extLst>
              <a:ext uri="{FF2B5EF4-FFF2-40B4-BE49-F238E27FC236}">
                <a16:creationId xmlns:a16="http://schemas.microsoft.com/office/drawing/2014/main" id="{AED35C54-DFEE-458E-A075-51E34208FF73}"/>
              </a:ext>
            </a:extLst>
          </p:cNvPr>
          <p:cNvSpPr txBox="1"/>
          <p:nvPr/>
        </p:nvSpPr>
        <p:spPr>
          <a:xfrm>
            <a:off x="5102854" y="3479842"/>
            <a:ext cx="11516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Líneas 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</a:t>
            </a:r>
          </a:p>
        </p:txBody>
      </p:sp>
      <p:sp>
        <p:nvSpPr>
          <p:cNvPr id="20" name="Rectángulo: esquinas superiores cortadas 19">
            <a:hlinkClick r:id="" action="ppaction://noaction"/>
            <a:extLst>
              <a:ext uri="{FF2B5EF4-FFF2-40B4-BE49-F238E27FC236}">
                <a16:creationId xmlns:a16="http://schemas.microsoft.com/office/drawing/2014/main" id="{8F3A8D0D-5D47-4219-AAF6-4E9B8446EFD1}"/>
              </a:ext>
            </a:extLst>
          </p:cNvPr>
          <p:cNvSpPr/>
          <p:nvPr/>
        </p:nvSpPr>
        <p:spPr>
          <a:xfrm rot="5400000" flipH="1">
            <a:off x="2501560" y="1503704"/>
            <a:ext cx="1807596" cy="1412588"/>
          </a:xfrm>
          <a:prstGeom prst="snip2SameRect">
            <a:avLst>
              <a:gd name="adj1" fmla="val 26311"/>
              <a:gd name="adj2" fmla="val 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14660865-7F1F-41C9-8DCA-3A25F20171B5}"/>
              </a:ext>
            </a:extLst>
          </p:cNvPr>
          <p:cNvSpPr/>
          <p:nvPr/>
        </p:nvSpPr>
        <p:spPr>
          <a:xfrm>
            <a:off x="2037831" y="398295"/>
            <a:ext cx="6144395" cy="3789765"/>
          </a:xfrm>
          <a:prstGeom prst="roundRect">
            <a:avLst/>
          </a:prstGeom>
          <a:noFill/>
          <a:ln w="6413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1026D87-D579-4535-9BC3-70E508F284BE}"/>
              </a:ext>
            </a:extLst>
          </p:cNvPr>
          <p:cNvSpPr txBox="1"/>
          <p:nvPr/>
        </p:nvSpPr>
        <p:spPr>
          <a:xfrm>
            <a:off x="3889221" y="220366"/>
            <a:ext cx="22951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MEJORAMIENTO Y CONTROL DE LA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CARGA  DE LA ENFERMEDAD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CD7F8B-1A90-49CF-820B-F385437828D4}"/>
              </a:ext>
            </a:extLst>
          </p:cNvPr>
          <p:cNvSpPr txBox="1"/>
          <p:nvPr/>
        </p:nvSpPr>
        <p:spPr>
          <a:xfrm>
            <a:off x="1894379" y="4037107"/>
            <a:ext cx="25808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FORTALECIMIENTO DE LOS SISTEMAS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INFORMACIÓN INTERSECTORIAL.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5D798C-B16C-429D-8050-E90C17795260}"/>
              </a:ext>
            </a:extLst>
          </p:cNvPr>
          <p:cNvSpPr txBox="1"/>
          <p:nvPr/>
        </p:nvSpPr>
        <p:spPr>
          <a:xfrm>
            <a:off x="2417575" y="232034"/>
            <a:ext cx="14302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CONFIANZA DE LA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DE PRESTADORES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CA04B23-6BD3-4F56-992C-BA54D43712A6}"/>
              </a:ext>
            </a:extLst>
          </p:cNvPr>
          <p:cNvSpPr txBox="1"/>
          <p:nvPr/>
        </p:nvSpPr>
        <p:spPr>
          <a:xfrm>
            <a:off x="5853564" y="233206"/>
            <a:ext cx="25808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EFICIENTE DE LOS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RECURSOS Y TECNOLOGÍAS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2BF73E8-661C-407A-8BE2-14099031C989}"/>
              </a:ext>
            </a:extLst>
          </p:cNvPr>
          <p:cNvSpPr/>
          <p:nvPr/>
        </p:nvSpPr>
        <p:spPr>
          <a:xfrm>
            <a:off x="4210457" y="4020626"/>
            <a:ext cx="18614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SOSTENIBILIDAD FINANCIERA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SISTEMA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9F1B79C-F7E0-4D9B-AD67-16CF3B52EA9D}"/>
              </a:ext>
            </a:extLst>
          </p:cNvPr>
          <p:cNvSpPr/>
          <p:nvPr/>
        </p:nvSpPr>
        <p:spPr>
          <a:xfrm>
            <a:off x="6393211" y="4019695"/>
            <a:ext cx="13463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DESARROLLAR  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TALENTO HUMANO</a:t>
            </a:r>
          </a:p>
        </p:txBody>
      </p:sp>
      <p:sp>
        <p:nvSpPr>
          <p:cNvPr id="28" name="CuadroTexto 27">
            <a:hlinkClick r:id="" action="ppaction://noaction"/>
            <a:extLst>
              <a:ext uri="{FF2B5EF4-FFF2-40B4-BE49-F238E27FC236}">
                <a16:creationId xmlns:a16="http://schemas.microsoft.com/office/drawing/2014/main" id="{41616CDB-9A36-47AF-AFEB-0433794BBECD}"/>
              </a:ext>
            </a:extLst>
          </p:cNvPr>
          <p:cNvSpPr txBox="1"/>
          <p:nvPr/>
        </p:nvSpPr>
        <p:spPr>
          <a:xfrm>
            <a:off x="1725588" y="878869"/>
            <a:ext cx="568232" cy="258551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MAPA 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MACROPROCESOS</a:t>
            </a:r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E2DE9EB1-D0BE-4824-B4E7-FA2F1A5CC305}"/>
              </a:ext>
            </a:extLst>
          </p:cNvPr>
          <p:cNvSpPr/>
          <p:nvPr/>
        </p:nvSpPr>
        <p:spPr>
          <a:xfrm rot="5400000">
            <a:off x="1145641" y="2110626"/>
            <a:ext cx="2437277" cy="10480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B5DF1B2E-78E8-493B-A14B-761891E8E63D}"/>
              </a:ext>
            </a:extLst>
          </p:cNvPr>
          <p:cNvSpPr/>
          <p:nvPr/>
        </p:nvSpPr>
        <p:spPr>
          <a:xfrm>
            <a:off x="3863235" y="2508"/>
            <a:ext cx="2437277" cy="10480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DD72F78-2095-4F33-AD33-558ECD2D2F5F}"/>
              </a:ext>
            </a:extLst>
          </p:cNvPr>
          <p:cNvSpPr txBox="1"/>
          <p:nvPr/>
        </p:nvSpPr>
        <p:spPr>
          <a:xfrm>
            <a:off x="377898" y="847411"/>
            <a:ext cx="1066318" cy="58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Caracterización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Población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Nueva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A07767-2F7F-4529-B87B-7A850401C6C7}"/>
              </a:ext>
            </a:extLst>
          </p:cNvPr>
          <p:cNvSpPr txBox="1"/>
          <p:nvPr/>
        </p:nvSpPr>
        <p:spPr>
          <a:xfrm>
            <a:off x="287647" y="1615972"/>
            <a:ext cx="1246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E S 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ideres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nlace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alud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reventiva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0118495-2CCC-44DE-809B-67E0E14B2CAD}"/>
              </a:ext>
            </a:extLst>
          </p:cNvPr>
          <p:cNvSpPr txBox="1"/>
          <p:nvPr/>
        </p:nvSpPr>
        <p:spPr>
          <a:xfrm>
            <a:off x="4761281" y="4508182"/>
            <a:ext cx="109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odelo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ntegral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tención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B4E2646-B0D8-46D0-AD98-2BEE6B4DABEE}"/>
              </a:ext>
            </a:extLst>
          </p:cNvPr>
          <p:cNvSpPr txBox="1"/>
          <p:nvPr/>
        </p:nvSpPr>
        <p:spPr>
          <a:xfrm>
            <a:off x="1101169" y="4536905"/>
            <a:ext cx="1896994" cy="518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85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s-CO" sz="1231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olítica  </a:t>
            </a:r>
            <a:r>
              <a:rPr kumimoji="0" lang="es-CO" sz="1385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CO" sz="1231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tención </a:t>
            </a:r>
            <a:r>
              <a:rPr kumimoji="0" lang="es-CO" sz="1385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s-CO" sz="1231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ntegral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31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es-CO" sz="1385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CO" sz="1231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EED2B6E-6EA4-459B-A4DA-24814E54835A}"/>
              </a:ext>
            </a:extLst>
          </p:cNvPr>
          <p:cNvSpPr txBox="1"/>
          <p:nvPr/>
        </p:nvSpPr>
        <p:spPr>
          <a:xfrm>
            <a:off x="7505971" y="4508181"/>
            <a:ext cx="12650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utas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ntegrales 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tención en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alud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58E41DE2-8FBF-41B8-AF8D-1AAE1A7B4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/>
          <a:stretch/>
        </p:blipFill>
        <p:spPr bwMode="auto">
          <a:xfrm>
            <a:off x="565847" y="93160"/>
            <a:ext cx="848833" cy="76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ángulo: esquinas superiores cortadas 36">
            <a:hlinkClick r:id="" action="ppaction://noaction"/>
            <a:extLst>
              <a:ext uri="{FF2B5EF4-FFF2-40B4-BE49-F238E27FC236}">
                <a16:creationId xmlns:a16="http://schemas.microsoft.com/office/drawing/2014/main" id="{7083B270-7DDC-40D2-BD99-37F8E7AA5454}"/>
              </a:ext>
            </a:extLst>
          </p:cNvPr>
          <p:cNvSpPr/>
          <p:nvPr/>
        </p:nvSpPr>
        <p:spPr>
          <a:xfrm flipH="1">
            <a:off x="4188956" y="2829424"/>
            <a:ext cx="1807596" cy="548174"/>
          </a:xfrm>
          <a:prstGeom prst="snip2SameRect">
            <a:avLst>
              <a:gd name="adj1" fmla="val 26311"/>
              <a:gd name="adj2" fmla="val 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del Riesgo 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1E22FFC-2C30-43BA-BBDB-1693B1704A81}"/>
              </a:ext>
            </a:extLst>
          </p:cNvPr>
          <p:cNvSpPr txBox="1"/>
          <p:nvPr/>
        </p:nvSpPr>
        <p:spPr>
          <a:xfrm>
            <a:off x="287647" y="2636363"/>
            <a:ext cx="1246820" cy="4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ago por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Desempeño </a:t>
            </a:r>
          </a:p>
        </p:txBody>
      </p:sp>
    </p:spTree>
    <p:extLst>
      <p:ext uri="{BB962C8B-B14F-4D97-AF65-F5344CB8AC3E}">
        <p14:creationId xmlns:p14="http://schemas.microsoft.com/office/powerpoint/2010/main" val="3036755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70D4E136-901C-4D47-AE32-EFCDAC8A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11252" y="1591478"/>
            <a:ext cx="1855665" cy="106486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68E8EEA-1DA9-4116-9C03-42D573C803AE}"/>
              </a:ext>
            </a:extLst>
          </p:cNvPr>
          <p:cNvSpPr txBox="1">
            <a:spLocks/>
          </p:cNvSpPr>
          <p:nvPr/>
        </p:nvSpPr>
        <p:spPr>
          <a:xfrm>
            <a:off x="2992582" y="-102890"/>
            <a:ext cx="610154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</a:t>
            </a:r>
            <a:r>
              <a:rPr kumimoji="0" lang="es-CO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estión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del Riesgo-Distrito de Barranquilla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1786271" y="2571750"/>
            <a:ext cx="6602818" cy="499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Estrategias encaminadas  a  disminuir factores de Riesgo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pic>
        <p:nvPicPr>
          <p:cNvPr id="6" name="31 Imagen" descr="bebesano.jpg">
            <a:extLst>
              <a:ext uri="{FF2B5EF4-FFF2-40B4-BE49-F238E27FC236}">
                <a16:creationId xmlns:a16="http://schemas.microsoft.com/office/drawing/2014/main" id="{2C9B0005-C2E9-474E-9484-DDD19F9A0E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576" y="1504721"/>
            <a:ext cx="137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52" descr="eljardin008_gde">
            <a:extLst>
              <a:ext uri="{FF2B5EF4-FFF2-40B4-BE49-F238E27FC236}">
                <a16:creationId xmlns:a16="http://schemas.microsoft.com/office/drawing/2014/main" id="{1B782191-99D1-4389-B1F5-0BCFF580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284" y="1448364"/>
            <a:ext cx="13716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1028">
            <a:extLst>
              <a:ext uri="{FF2B5EF4-FFF2-40B4-BE49-F238E27FC236}">
                <a16:creationId xmlns:a16="http://schemas.microsoft.com/office/drawing/2014/main" id="{D98FD30D-4888-4EDC-B662-2159184823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2582" y="1323746"/>
          <a:ext cx="15240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5" imgW="1523810" imgH="1324160" progId="">
                  <p:embed/>
                </p:oleObj>
              </mc:Choice>
              <mc:Fallback>
                <p:oleObj name="Fotografía de Photo Editor" r:id="rId5" imgW="1523810" imgH="1324160" progId="">
                  <p:embed/>
                  <p:pic>
                    <p:nvPicPr>
                      <p:cNvPr id="10" name="Object 1028">
                        <a:extLst>
                          <a:ext uri="{FF2B5EF4-FFF2-40B4-BE49-F238E27FC236}">
                            <a16:creationId xmlns:a16="http://schemas.microsoft.com/office/drawing/2014/main" id="{D98FD30D-4888-4EDC-B662-2159184823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582" y="1323746"/>
                        <a:ext cx="1524000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Aunque estés en casa la actividad física no para!">
            <a:extLst>
              <a:ext uri="{FF2B5EF4-FFF2-40B4-BE49-F238E27FC236}">
                <a16:creationId xmlns:a16="http://schemas.microsoft.com/office/drawing/2014/main" id="{C1381822-47A9-41E1-81BF-7F3F51B7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2498" y="1390462"/>
            <a:ext cx="1427702" cy="95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29" descr="hotdog">
            <a:extLst>
              <a:ext uri="{FF2B5EF4-FFF2-40B4-BE49-F238E27FC236}">
                <a16:creationId xmlns:a16="http://schemas.microsoft.com/office/drawing/2014/main" id="{FCD67A28-F4D8-49E9-BEF4-6CDD207F2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205" t="2104" r="3615" b="1202"/>
          <a:stretch>
            <a:fillRect/>
          </a:stretch>
        </p:blipFill>
        <p:spPr bwMode="auto">
          <a:xfrm>
            <a:off x="2809832" y="3453744"/>
            <a:ext cx="1371600" cy="1143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graphicFrame>
        <p:nvGraphicFramePr>
          <p:cNvPr id="12" name="Object 1024">
            <a:extLst>
              <a:ext uri="{FF2B5EF4-FFF2-40B4-BE49-F238E27FC236}">
                <a16:creationId xmlns:a16="http://schemas.microsoft.com/office/drawing/2014/main" id="{1425A019-1FF5-47FD-A707-5DA55684D0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7088" y="3500685"/>
          <a:ext cx="1371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9" imgW="1523810" imgH="1133633" progId="">
                  <p:embed/>
                </p:oleObj>
              </mc:Choice>
              <mc:Fallback>
                <p:oleObj name="Fotografía de Photo Editor" r:id="rId9" imgW="1523810" imgH="1133633" progId="">
                  <p:embed/>
                  <p:pic>
                    <p:nvPicPr>
                      <p:cNvPr id="12" name="Object 1024">
                        <a:extLst>
                          <a:ext uri="{FF2B5EF4-FFF2-40B4-BE49-F238E27FC236}">
                            <a16:creationId xmlns:a16="http://schemas.microsoft.com/office/drawing/2014/main" id="{1425A019-1FF5-47FD-A707-5DA55684D0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088" y="3500685"/>
                        <a:ext cx="1371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26">
            <a:extLst>
              <a:ext uri="{FF2B5EF4-FFF2-40B4-BE49-F238E27FC236}">
                <a16:creationId xmlns:a16="http://schemas.microsoft.com/office/drawing/2014/main" id="{B361365A-EC07-43A9-A46A-0E1CFAE67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66917" y="3500685"/>
          <a:ext cx="15668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11" imgW="3638095" imgH="4401164" progId="">
                  <p:embed/>
                </p:oleObj>
              </mc:Choice>
              <mc:Fallback>
                <p:oleObj name="Fotografía de Photo Editor" r:id="rId11" imgW="3638095" imgH="4401164" progId="">
                  <p:embed/>
                  <p:pic>
                    <p:nvPicPr>
                      <p:cNvPr id="13" name="Object 1026">
                        <a:extLst>
                          <a:ext uri="{FF2B5EF4-FFF2-40B4-BE49-F238E27FC236}">
                            <a16:creationId xmlns:a16="http://schemas.microsoft.com/office/drawing/2014/main" id="{B361365A-EC07-43A9-A46A-0E1CFAE679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917" y="3500685"/>
                        <a:ext cx="15668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32 Imagen" descr="bebe enfermo.jpg">
            <a:extLst>
              <a:ext uri="{FF2B5EF4-FFF2-40B4-BE49-F238E27FC236}">
                <a16:creationId xmlns:a16="http://schemas.microsoft.com/office/drawing/2014/main" id="{55EACEF4-D1D4-4529-BF51-D5DE11AC0DC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564" y="3453744"/>
            <a:ext cx="172561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16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6729B033-6712-4FD2-B435-3BA75803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9452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079C529-B722-4EC0-B99F-A5ABA82DEE33}"/>
              </a:ext>
            </a:extLst>
          </p:cNvPr>
          <p:cNvSpPr txBox="1"/>
          <p:nvPr/>
        </p:nvSpPr>
        <p:spPr>
          <a:xfrm>
            <a:off x="6359080" y="3737216"/>
            <a:ext cx="1902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CO" sz="12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Gestión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Población Afiliada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Dra. Silvana </a:t>
            </a:r>
            <a:r>
              <a:rPr lang="es-CO" sz="1350" b="1" dirty="0" err="1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Serje</a:t>
            </a:r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.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Gerente Zonal Atlántico-Magdalena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F9CEC1E-8ED9-4225-8BE2-2C855666F22E}"/>
              </a:ext>
            </a:extLst>
          </p:cNvPr>
          <p:cNvSpPr/>
          <p:nvPr/>
        </p:nvSpPr>
        <p:spPr>
          <a:xfrm>
            <a:off x="5760132" y="3829543"/>
            <a:ext cx="6858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30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4B85297-0D80-454E-AC0C-09CE8C1E9D3A}"/>
              </a:ext>
            </a:extLst>
          </p:cNvPr>
          <p:cNvGrpSpPr/>
          <p:nvPr/>
        </p:nvGrpSpPr>
        <p:grpSpPr>
          <a:xfrm>
            <a:off x="4680265" y="3941611"/>
            <a:ext cx="685800" cy="685800"/>
            <a:chOff x="751043" y="4909779"/>
            <a:chExt cx="914400" cy="9144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738CA65-7F91-45D1-9ABC-9608AF359713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BA5DBBB-F6BB-4883-8886-89235CDB1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42D5F0F-0515-40E1-9A76-15A107051F28}"/>
              </a:ext>
            </a:extLst>
          </p:cNvPr>
          <p:cNvCxnSpPr>
            <a:cxnSpLocks/>
          </p:cNvCxnSpPr>
          <p:nvPr/>
        </p:nvCxnSpPr>
        <p:spPr>
          <a:xfrm>
            <a:off x="5436096" y="4209923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797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2E2CC-72C0-4786-B7B9-E6AFFC2F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466" y="205978"/>
            <a:ext cx="4200729" cy="969141"/>
          </a:xfrm>
        </p:spPr>
        <p:txBody>
          <a:bodyPr>
            <a:normAutofit fontScale="90000"/>
          </a:bodyPr>
          <a:lstStyle/>
          <a:p>
            <a:r>
              <a:rPr lang="es-MX" sz="2200" b="1" dirty="0">
                <a:solidFill>
                  <a:schemeClr val="accent5">
                    <a:lumMod val="50000"/>
                  </a:schemeClr>
                </a:solidFill>
              </a:rPr>
              <a:t>Resultados Prevención de la Enfermedad</a:t>
            </a:r>
            <a:br>
              <a:rPr lang="es-MX" b="1" dirty="0">
                <a:solidFill>
                  <a:schemeClr val="accent5">
                    <a:lumMod val="50000"/>
                  </a:schemeClr>
                </a:solidFill>
              </a:rPr>
            </a:br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F9D9E-1818-4F3C-BFC9-2A0C98C2DBB4}"/>
              </a:ext>
            </a:extLst>
          </p:cNvPr>
          <p:cNvSpPr/>
          <p:nvPr/>
        </p:nvSpPr>
        <p:spPr>
          <a:xfrm>
            <a:off x="4643372" y="928792"/>
            <a:ext cx="1246422" cy="975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3ra dosis de polio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CAD4DD1-5F84-4BBB-AF23-D58541228043}"/>
              </a:ext>
            </a:extLst>
          </p:cNvPr>
          <p:cNvSpPr/>
          <p:nvPr/>
        </p:nvSpPr>
        <p:spPr>
          <a:xfrm>
            <a:off x="4459991" y="1508445"/>
            <a:ext cx="1185489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Triple viral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2FE9A2-9449-49F3-A4FE-8F22074098C3}"/>
              </a:ext>
            </a:extLst>
          </p:cNvPr>
          <p:cNvSpPr/>
          <p:nvPr/>
        </p:nvSpPr>
        <p:spPr>
          <a:xfrm>
            <a:off x="2044327" y="1183221"/>
            <a:ext cx="2289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Cobertura vacunación niños y niñas menores de 1 año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192C03-117F-4036-BB3B-AB4D24DD2BD2}"/>
              </a:ext>
            </a:extLst>
          </p:cNvPr>
          <p:cNvSpPr/>
          <p:nvPr/>
        </p:nvSpPr>
        <p:spPr>
          <a:xfrm>
            <a:off x="1477073" y="3432548"/>
            <a:ext cx="2463399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Prenatal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8FFC96-F360-492E-B388-92822A206A88}"/>
              </a:ext>
            </a:extLst>
          </p:cNvPr>
          <p:cNvSpPr/>
          <p:nvPr/>
        </p:nvSpPr>
        <p:spPr>
          <a:xfrm>
            <a:off x="2462437" y="3864766"/>
            <a:ext cx="20654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Gestantes con consulta de control prenatal primera vez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D73C0E-2E4A-4237-9941-B38D407F1068}"/>
              </a:ext>
            </a:extLst>
          </p:cNvPr>
          <p:cNvSpPr/>
          <p:nvPr/>
        </p:nvSpPr>
        <p:spPr>
          <a:xfrm>
            <a:off x="2454143" y="2094811"/>
            <a:ext cx="2005848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Crecimiento y Desarrollo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5C75B42-666A-4709-A2D7-9C2B9AAEE711}"/>
              </a:ext>
            </a:extLst>
          </p:cNvPr>
          <p:cNvSpPr/>
          <p:nvPr/>
        </p:nvSpPr>
        <p:spPr>
          <a:xfrm>
            <a:off x="2678163" y="2571750"/>
            <a:ext cx="20058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Menores de 10 años con consulta crecimiento y desarrollo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487E99-E97F-4782-B598-F713B52C98ED}"/>
              </a:ext>
            </a:extLst>
          </p:cNvPr>
          <p:cNvSpPr/>
          <p:nvPr/>
        </p:nvSpPr>
        <p:spPr>
          <a:xfrm>
            <a:off x="4650950" y="2486118"/>
            <a:ext cx="1329282" cy="556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Cobertura de  C y D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42FCF9E-5F59-4D03-AFCD-D683E1AB4FB5}"/>
              </a:ext>
            </a:extLst>
          </p:cNvPr>
          <p:cNvSpPr/>
          <p:nvPr/>
        </p:nvSpPr>
        <p:spPr>
          <a:xfrm>
            <a:off x="4963910" y="3791143"/>
            <a:ext cx="1636043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Cobertura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2C53F4-F00A-47DF-A778-F73AA574C8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158" y="2182503"/>
            <a:ext cx="950105" cy="950105"/>
          </a:xfrm>
          <a:prstGeom prst="rect">
            <a:avLst/>
          </a:prstGeom>
        </p:spPr>
      </p:pic>
      <p:pic>
        <p:nvPicPr>
          <p:cNvPr id="17" name="Picture 12" descr="Imagen relacionada">
            <a:extLst>
              <a:ext uri="{FF2B5EF4-FFF2-40B4-BE49-F238E27FC236}">
                <a16:creationId xmlns:a16="http://schemas.microsoft.com/office/drawing/2014/main" id="{26ABE7FC-3F3F-44B1-B83E-B63B1A3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4" y="3375268"/>
            <a:ext cx="985364" cy="98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vacunaciÃ³n icono png">
            <a:extLst>
              <a:ext uri="{FF2B5EF4-FFF2-40B4-BE49-F238E27FC236}">
                <a16:creationId xmlns:a16="http://schemas.microsoft.com/office/drawing/2014/main" id="{F8624D76-2908-40DC-9CB9-354E9B9F5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4" y="928792"/>
            <a:ext cx="1340974" cy="81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2CAAA79-3D11-4961-9B72-6E7959018CAD}"/>
              </a:ext>
            </a:extLst>
          </p:cNvPr>
          <p:cNvSpPr/>
          <p:nvPr/>
        </p:nvSpPr>
        <p:spPr>
          <a:xfrm>
            <a:off x="7676032" y="1314653"/>
            <a:ext cx="747503" cy="53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F2EFF15-6B00-4299-95C7-FCA53E445326}"/>
              </a:ext>
            </a:extLst>
          </p:cNvPr>
          <p:cNvSpPr/>
          <p:nvPr/>
        </p:nvSpPr>
        <p:spPr>
          <a:xfrm>
            <a:off x="5537169" y="922456"/>
            <a:ext cx="2915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C531785-53B3-4858-819E-20C8C0EADCCB}"/>
              </a:ext>
            </a:extLst>
          </p:cNvPr>
          <p:cNvSpPr/>
          <p:nvPr/>
        </p:nvSpPr>
        <p:spPr>
          <a:xfrm>
            <a:off x="7358016" y="1725954"/>
            <a:ext cx="1017611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92%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D56ABDB-F2A2-4D3A-B869-2FFD66D5E007}"/>
              </a:ext>
            </a:extLst>
          </p:cNvPr>
          <p:cNvSpPr/>
          <p:nvPr/>
        </p:nvSpPr>
        <p:spPr>
          <a:xfrm>
            <a:off x="7420130" y="2430936"/>
            <a:ext cx="1017611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89%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4B760C5-56A6-4E82-8356-F383E308FE50}"/>
              </a:ext>
            </a:extLst>
          </p:cNvPr>
          <p:cNvSpPr/>
          <p:nvPr/>
        </p:nvSpPr>
        <p:spPr>
          <a:xfrm>
            <a:off x="7435273" y="3678981"/>
            <a:ext cx="1017611" cy="56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92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11372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260F7-5486-4078-AFCD-CC65C93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0" y="376100"/>
            <a:ext cx="5901070" cy="400077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accent1"/>
                </a:solidFill>
              </a:rPr>
              <a:t>Resultados de Indicadores Gestión de Riesgo Distrito de Barranquilla</a:t>
            </a:r>
            <a:endParaRPr lang="es-CO" sz="2000" dirty="0">
              <a:solidFill>
                <a:schemeClr val="accent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A92D19-1C10-4DD6-9115-2138FEBE25C9}"/>
              </a:ext>
            </a:extLst>
          </p:cNvPr>
          <p:cNvSpPr txBox="1"/>
          <p:nvPr/>
        </p:nvSpPr>
        <p:spPr>
          <a:xfrm>
            <a:off x="469647" y="650418"/>
            <a:ext cx="1802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lang="es-CO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7.025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de Afiliados 2020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FF3422B-0A72-4E01-BD00-6E5F62E34E8E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1073887"/>
          <a:ext cx="5752214" cy="716497"/>
        </p:xfrm>
        <a:graphic>
          <a:graphicData uri="http://schemas.openxmlformats.org/drawingml/2006/table">
            <a:tbl>
              <a:tblPr firstRow="1" firstCol="1" bandRow="1"/>
              <a:tblGrid>
                <a:gridCol w="2319023">
                  <a:extLst>
                    <a:ext uri="{9D8B030D-6E8A-4147-A177-3AD203B41FA5}">
                      <a16:colId xmlns:a16="http://schemas.microsoft.com/office/drawing/2014/main" val="3327165297"/>
                    </a:ext>
                  </a:extLst>
                </a:gridCol>
                <a:gridCol w="114300">
                  <a:extLst>
                    <a:ext uri="{9D8B030D-6E8A-4147-A177-3AD203B41FA5}">
                      <a16:colId xmlns:a16="http://schemas.microsoft.com/office/drawing/2014/main" val="1508825452"/>
                    </a:ext>
                  </a:extLst>
                </a:gridCol>
                <a:gridCol w="1230406">
                  <a:extLst>
                    <a:ext uri="{9D8B030D-6E8A-4147-A177-3AD203B41FA5}">
                      <a16:colId xmlns:a16="http://schemas.microsoft.com/office/drawing/2014/main" val="1848132614"/>
                    </a:ext>
                  </a:extLst>
                </a:gridCol>
                <a:gridCol w="774550">
                  <a:extLst>
                    <a:ext uri="{9D8B030D-6E8A-4147-A177-3AD203B41FA5}">
                      <a16:colId xmlns:a16="http://schemas.microsoft.com/office/drawing/2014/main" val="3930652396"/>
                    </a:ext>
                  </a:extLst>
                </a:gridCol>
                <a:gridCol w="1313935">
                  <a:extLst>
                    <a:ext uri="{9D8B030D-6E8A-4147-A177-3AD203B41FA5}">
                      <a16:colId xmlns:a16="http://schemas.microsoft.com/office/drawing/2014/main" val="3902255398"/>
                    </a:ext>
                  </a:extLst>
                </a:gridCol>
              </a:tblGrid>
              <a:tr h="716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VARIACION 2018 VS 2019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178628"/>
                  </a:ext>
                </a:extLst>
              </a:tr>
            </a:tbl>
          </a:graphicData>
        </a:graphic>
      </p:graphicFrame>
      <p:sp>
        <p:nvSpPr>
          <p:cNvPr id="7" name="24 CuadroTexto">
            <a:extLst>
              <a:ext uri="{FF2B5EF4-FFF2-40B4-BE49-F238E27FC236}">
                <a16:creationId xmlns:a16="http://schemas.microsoft.com/office/drawing/2014/main" id="{95AFD967-8C43-4C78-82A5-09B2B6DE465D}"/>
              </a:ext>
            </a:extLst>
          </p:cNvPr>
          <p:cNvSpPr txBox="1"/>
          <p:nvPr/>
        </p:nvSpPr>
        <p:spPr>
          <a:xfrm>
            <a:off x="899592" y="177281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187 (2020) Gestantes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E91A985-EB9C-4A3F-9FD0-04304FB11CE0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1928609"/>
          <a:ext cx="5752213" cy="981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9914">
                  <a:extLst>
                    <a:ext uri="{9D8B030D-6E8A-4147-A177-3AD203B41FA5}">
                      <a16:colId xmlns:a16="http://schemas.microsoft.com/office/drawing/2014/main" val="827074307"/>
                    </a:ext>
                  </a:extLst>
                </a:gridCol>
                <a:gridCol w="1345306">
                  <a:extLst>
                    <a:ext uri="{9D8B030D-6E8A-4147-A177-3AD203B41FA5}">
                      <a16:colId xmlns:a16="http://schemas.microsoft.com/office/drawing/2014/main" val="2780556234"/>
                    </a:ext>
                  </a:extLst>
                </a:gridCol>
                <a:gridCol w="760390">
                  <a:extLst>
                    <a:ext uri="{9D8B030D-6E8A-4147-A177-3AD203B41FA5}">
                      <a16:colId xmlns:a16="http://schemas.microsoft.com/office/drawing/2014/main" val="199535827"/>
                    </a:ext>
                  </a:extLst>
                </a:gridCol>
                <a:gridCol w="1316603">
                  <a:extLst>
                    <a:ext uri="{9D8B030D-6E8A-4147-A177-3AD203B41FA5}">
                      <a16:colId xmlns:a16="http://schemas.microsoft.com/office/drawing/2014/main" val="2277078546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Mortalidad materna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70357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effectLst/>
                        </a:rPr>
                        <a:t>mortalidad perinatal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effectLst/>
                        </a:rPr>
                        <a:t>0,7%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effectLst/>
                        </a:rPr>
                        <a:t>0,5%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effectLst/>
                        </a:rPr>
                        <a:t>0,2%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21994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>
                          <a:effectLst/>
                        </a:rPr>
                        <a:t>Sifilis Congenita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8201007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DB7D4C35-7873-4BF9-9587-1AA2A3AB3B57}"/>
              </a:ext>
            </a:extLst>
          </p:cNvPr>
          <p:cNvSpPr/>
          <p:nvPr/>
        </p:nvSpPr>
        <p:spPr>
          <a:xfrm>
            <a:off x="251914" y="3060729"/>
            <a:ext cx="1943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1,764 ( 2020)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niños menores de 5 años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D7332474-C133-4D34-B588-535CC1CFA95B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3184599"/>
          <a:ext cx="5752215" cy="1049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0473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64013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742278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1335451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Mortalidad por IRAG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Mortalidad </a:t>
                      </a:r>
                      <a:r>
                        <a:rPr lang="es-CO" sz="1600" u="none" strike="noStrike" dirty="0" err="1">
                          <a:effectLst/>
                        </a:rPr>
                        <a:t>Desnutricion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0%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972464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u="none" strike="noStrike" dirty="0">
                          <a:effectLst/>
                        </a:rPr>
                        <a:t>Mortalidad enfermedades prevalentes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07243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82F0859-13CB-4069-AA4E-7A9189A89DB8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4303899"/>
          <a:ext cx="5739955" cy="497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750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66221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785308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1301676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3879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Tasa de Mortalidad por EDA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56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260F7-5486-4078-AFCD-CC65C93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50" y="376100"/>
            <a:ext cx="5901070" cy="400077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accent1"/>
                </a:solidFill>
              </a:rPr>
              <a:t>Resultados de Indicadores Gestión de Riesgo Distrito de Barranquilla</a:t>
            </a:r>
            <a:endParaRPr lang="es-CO" sz="2000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FF3422B-0A72-4E01-BD00-6E5F62E34E8E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1073887"/>
          <a:ext cx="5752214" cy="716497"/>
        </p:xfrm>
        <a:graphic>
          <a:graphicData uri="http://schemas.openxmlformats.org/drawingml/2006/table">
            <a:tbl>
              <a:tblPr firstRow="1" firstCol="1" bandRow="1"/>
              <a:tblGrid>
                <a:gridCol w="2505626">
                  <a:extLst>
                    <a:ext uri="{9D8B030D-6E8A-4147-A177-3AD203B41FA5}">
                      <a16:colId xmlns:a16="http://schemas.microsoft.com/office/drawing/2014/main" val="3327165297"/>
                    </a:ext>
                  </a:extLst>
                </a:gridCol>
                <a:gridCol w="114300">
                  <a:extLst>
                    <a:ext uri="{9D8B030D-6E8A-4147-A177-3AD203B41FA5}">
                      <a16:colId xmlns:a16="http://schemas.microsoft.com/office/drawing/2014/main" val="1508825452"/>
                    </a:ext>
                  </a:extLst>
                </a:gridCol>
                <a:gridCol w="1355774">
                  <a:extLst>
                    <a:ext uri="{9D8B030D-6E8A-4147-A177-3AD203B41FA5}">
                      <a16:colId xmlns:a16="http://schemas.microsoft.com/office/drawing/2014/main" val="1848132614"/>
                    </a:ext>
                  </a:extLst>
                </a:gridCol>
                <a:gridCol w="905006">
                  <a:extLst>
                    <a:ext uri="{9D8B030D-6E8A-4147-A177-3AD203B41FA5}">
                      <a16:colId xmlns:a16="http://schemas.microsoft.com/office/drawing/2014/main" val="3930652396"/>
                    </a:ext>
                  </a:extLst>
                </a:gridCol>
                <a:gridCol w="871508">
                  <a:extLst>
                    <a:ext uri="{9D8B030D-6E8A-4147-A177-3AD203B41FA5}">
                      <a16:colId xmlns:a16="http://schemas.microsoft.com/office/drawing/2014/main" val="3902255398"/>
                    </a:ext>
                  </a:extLst>
                </a:gridCol>
              </a:tblGrid>
              <a:tr h="716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VARIACION 2018 VS 2019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178628"/>
                  </a:ext>
                </a:extLst>
              </a:tr>
            </a:tbl>
          </a:graphicData>
        </a:graphic>
      </p:graphicFrame>
      <p:sp>
        <p:nvSpPr>
          <p:cNvPr id="7" name="24 CuadroTexto">
            <a:extLst>
              <a:ext uri="{FF2B5EF4-FFF2-40B4-BE49-F238E27FC236}">
                <a16:creationId xmlns:a16="http://schemas.microsoft.com/office/drawing/2014/main" id="{95AFD967-8C43-4C78-82A5-09B2B6DE465D}"/>
              </a:ext>
            </a:extLst>
          </p:cNvPr>
          <p:cNvSpPr txBox="1"/>
          <p:nvPr/>
        </p:nvSpPr>
        <p:spPr>
          <a:xfrm>
            <a:off x="786809" y="1772816"/>
            <a:ext cx="140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4F81BD"/>
                </a:solidFill>
                <a:latin typeface="Calibri"/>
              </a:rPr>
              <a:t>2,234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(2020) Hipertensos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B7D4C35-7873-4BF9-9587-1AA2A3AB3B57}"/>
              </a:ext>
            </a:extLst>
          </p:cNvPr>
          <p:cNvSpPr/>
          <p:nvPr/>
        </p:nvSpPr>
        <p:spPr>
          <a:xfrm>
            <a:off x="353087" y="2812126"/>
            <a:ext cx="194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158 ( 2020)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Cáncer Adultos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D7332474-C133-4D34-B588-535CC1CFA95B}"/>
              </a:ext>
            </a:extLst>
          </p:cNvPr>
          <p:cNvGraphicFramePr>
            <a:graphicFrameLocks noGrp="1"/>
          </p:cNvGraphicFramePr>
          <p:nvPr/>
        </p:nvGraphicFramePr>
        <p:xfrm>
          <a:off x="2349796" y="2048624"/>
          <a:ext cx="5752215" cy="497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3078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92866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786811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Proporción de Hipertensos controlados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93%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95%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D574143-ED7B-422B-9922-603D9F109FCE}"/>
              </a:ext>
            </a:extLst>
          </p:cNvPr>
          <p:cNvGraphicFramePr>
            <a:graphicFrameLocks noGrp="1"/>
          </p:cNvGraphicFramePr>
          <p:nvPr/>
        </p:nvGraphicFramePr>
        <p:xfrm>
          <a:off x="2321442" y="2812126"/>
          <a:ext cx="5752215" cy="497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3078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92866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786811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Tasa de Mortalidad Cáncer Adultos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0.5%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0.4%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0.1%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3664725D-BC36-449F-86D2-E2C825EE15A1}"/>
              </a:ext>
            </a:extLst>
          </p:cNvPr>
          <p:cNvSpPr/>
          <p:nvPr/>
        </p:nvSpPr>
        <p:spPr>
          <a:xfrm>
            <a:off x="394009" y="3567571"/>
            <a:ext cx="1943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1F497D"/>
                </a:solidFill>
                <a:latin typeface="Calibri" panose="020F0502020204030204" pitchFamily="34" charset="0"/>
              </a:rPr>
              <a:t>111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( 2020) VIH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5B3E481-5446-478A-A361-52438280F395}"/>
              </a:ext>
            </a:extLst>
          </p:cNvPr>
          <p:cNvGraphicFramePr>
            <a:graphicFrameLocks noGrp="1"/>
          </p:cNvGraphicFramePr>
          <p:nvPr/>
        </p:nvGraphicFramePr>
        <p:xfrm>
          <a:off x="2372028" y="3576816"/>
          <a:ext cx="5707749" cy="387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187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82099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991734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780729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3879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Tasa de Mortalidad VIH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0.2%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0.2%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4ECB7CC0-8744-4453-92B4-0B0DBC2CDCA7}"/>
              </a:ext>
            </a:extLst>
          </p:cNvPr>
          <p:cNvGraphicFramePr>
            <a:graphicFrameLocks noGrp="1"/>
          </p:cNvGraphicFramePr>
          <p:nvPr/>
        </p:nvGraphicFramePr>
        <p:xfrm>
          <a:off x="2323048" y="4117153"/>
          <a:ext cx="5707749" cy="387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187">
                  <a:extLst>
                    <a:ext uri="{9D8B030D-6E8A-4147-A177-3AD203B41FA5}">
                      <a16:colId xmlns:a16="http://schemas.microsoft.com/office/drawing/2014/main" val="2724256483"/>
                    </a:ext>
                  </a:extLst>
                </a:gridCol>
                <a:gridCol w="1382099">
                  <a:extLst>
                    <a:ext uri="{9D8B030D-6E8A-4147-A177-3AD203B41FA5}">
                      <a16:colId xmlns:a16="http://schemas.microsoft.com/office/drawing/2014/main" val="955639402"/>
                    </a:ext>
                  </a:extLst>
                </a:gridCol>
                <a:gridCol w="991734">
                  <a:extLst>
                    <a:ext uri="{9D8B030D-6E8A-4147-A177-3AD203B41FA5}">
                      <a16:colId xmlns:a16="http://schemas.microsoft.com/office/drawing/2014/main" val="2476245590"/>
                    </a:ext>
                  </a:extLst>
                </a:gridCol>
                <a:gridCol w="780729">
                  <a:extLst>
                    <a:ext uri="{9D8B030D-6E8A-4147-A177-3AD203B41FA5}">
                      <a16:colId xmlns:a16="http://schemas.microsoft.com/office/drawing/2014/main" val="1957601603"/>
                    </a:ext>
                  </a:extLst>
                </a:gridCol>
              </a:tblGrid>
              <a:tr h="3879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 Tasa de positividad Covid-19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19%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0.0%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361123"/>
                  </a:ext>
                </a:extLst>
              </a:tr>
            </a:tbl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E07BFB3B-EB60-4572-8D0C-539BC3964AA5}"/>
              </a:ext>
            </a:extLst>
          </p:cNvPr>
          <p:cNvSpPr/>
          <p:nvPr/>
        </p:nvSpPr>
        <p:spPr>
          <a:xfrm>
            <a:off x="516746" y="4068674"/>
            <a:ext cx="194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1F497D"/>
                </a:solidFill>
                <a:latin typeface="Calibri" panose="020F0502020204030204" pitchFamily="34" charset="0"/>
              </a:rPr>
              <a:t>1067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( 2020) positivos Covid-19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33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6186C-8912-40EA-95EE-9A53C124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solidFill>
                  <a:schemeClr val="accent1"/>
                </a:solidFill>
              </a:rPr>
              <a:t>Resultados en Salud Publica</a:t>
            </a:r>
            <a:endParaRPr lang="es-CO" sz="20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La PAROTIDITIS es una enfermedad causada... - Dra Marilyn Nova ...">
            <a:extLst>
              <a:ext uri="{FF2B5EF4-FFF2-40B4-BE49-F238E27FC236}">
                <a16:creationId xmlns:a16="http://schemas.microsoft.com/office/drawing/2014/main" id="{8252AA3D-C549-41E9-92BF-16DBB335D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8" y="1141672"/>
            <a:ext cx="2363086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BFE4772-2FA4-4EE6-BD4B-EC5A5C4A8EF6}"/>
              </a:ext>
            </a:extLst>
          </p:cNvPr>
          <p:cNvGraphicFramePr>
            <a:graphicFrameLocks noGrp="1"/>
          </p:cNvGraphicFramePr>
          <p:nvPr/>
        </p:nvGraphicFramePr>
        <p:xfrm>
          <a:off x="1150531" y="2157560"/>
          <a:ext cx="1524000" cy="40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75657881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2059149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01596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casos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caso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786923"/>
                  </a:ext>
                </a:extLst>
              </a:tr>
            </a:tbl>
          </a:graphicData>
        </a:graphic>
      </p:graphicFrame>
      <p:pic>
        <p:nvPicPr>
          <p:cNvPr id="5124" name="Picture 4" descr="Campaña de prevención contra el dengue • Alternativa 993">
            <a:extLst>
              <a:ext uri="{FF2B5EF4-FFF2-40B4-BE49-F238E27FC236}">
                <a16:creationId xmlns:a16="http://schemas.microsoft.com/office/drawing/2014/main" id="{CB794BFF-F212-49FE-AC84-BD2D3B0A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1022610"/>
            <a:ext cx="1361940" cy="11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A9941BE-9FB5-44D5-A4EE-961721D5FD14}"/>
              </a:ext>
            </a:extLst>
          </p:cNvPr>
          <p:cNvGraphicFramePr>
            <a:graphicFrameLocks noGrp="1"/>
          </p:cNvGraphicFramePr>
          <p:nvPr/>
        </p:nvGraphicFramePr>
        <p:xfrm>
          <a:off x="3476847" y="2164205"/>
          <a:ext cx="1524000" cy="40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8344227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1186487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6630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25 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18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8690059"/>
                  </a:ext>
                </a:extLst>
              </a:tr>
            </a:tbl>
          </a:graphicData>
        </a:graphic>
      </p:graphicFrame>
      <p:pic>
        <p:nvPicPr>
          <p:cNvPr id="8" name="Picture 4" descr="Resultado de imagen para varicela">
            <a:extLst>
              <a:ext uri="{FF2B5EF4-FFF2-40B4-BE49-F238E27FC236}">
                <a16:creationId xmlns:a16="http://schemas.microsoft.com/office/drawing/2014/main" id="{DFD81478-0FB0-417A-AAA3-6ED5F8B0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7204" y="1141672"/>
            <a:ext cx="1730414" cy="973604"/>
          </a:xfrm>
          <a:prstGeom prst="rect">
            <a:avLst/>
          </a:prstGeom>
          <a:noFill/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947630C-34E8-429D-83DB-36B254195801}"/>
              </a:ext>
            </a:extLst>
          </p:cNvPr>
          <p:cNvGraphicFramePr>
            <a:graphicFrameLocks noGrp="1"/>
          </p:cNvGraphicFramePr>
          <p:nvPr/>
        </p:nvGraphicFramePr>
        <p:xfrm>
          <a:off x="5803163" y="2241602"/>
          <a:ext cx="1524000" cy="40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8344227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1186487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06630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58 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8690059"/>
                  </a:ext>
                </a:extLst>
              </a:tr>
            </a:tbl>
          </a:graphicData>
        </a:graphic>
      </p:graphicFrame>
      <p:pic>
        <p:nvPicPr>
          <p:cNvPr id="5126" name="Picture 6" descr="Grunge Sello De Goma Con La Palabra De La Tuberculosis ...">
            <a:extLst>
              <a:ext uri="{FF2B5EF4-FFF2-40B4-BE49-F238E27FC236}">
                <a16:creationId xmlns:a16="http://schemas.microsoft.com/office/drawing/2014/main" id="{34E08743-39C5-4232-BE41-1AC61C74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2" y="2754294"/>
            <a:ext cx="1405403" cy="3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1A0B230F-826C-4989-ADC4-3BABFEFA457B}"/>
              </a:ext>
            </a:extLst>
          </p:cNvPr>
          <p:cNvGraphicFramePr>
            <a:graphicFrameLocks noGrp="1"/>
          </p:cNvGraphicFramePr>
          <p:nvPr/>
        </p:nvGraphicFramePr>
        <p:xfrm>
          <a:off x="486085" y="3006728"/>
          <a:ext cx="1524000" cy="399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75657881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20591492"/>
                    </a:ext>
                  </a:extLst>
                </a:gridCol>
              </a:tblGrid>
              <a:tr h="1990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01596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 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4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786923"/>
                  </a:ext>
                </a:extLst>
              </a:tr>
            </a:tbl>
          </a:graphicData>
        </a:graphic>
      </p:graphicFrame>
      <p:pic>
        <p:nvPicPr>
          <p:cNvPr id="5128" name="Picture 8" descr="Cómo tratar el sarampión? - Bakerynga -">
            <a:extLst>
              <a:ext uri="{FF2B5EF4-FFF2-40B4-BE49-F238E27FC236}">
                <a16:creationId xmlns:a16="http://schemas.microsoft.com/office/drawing/2014/main" id="{5EE17A9D-1D25-41F7-9E5C-BD2B8FDE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74" y="2907142"/>
            <a:ext cx="1636950" cy="9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8164F70-492B-4FCD-A8B3-2DBE8542B72C}"/>
              </a:ext>
            </a:extLst>
          </p:cNvPr>
          <p:cNvGraphicFramePr>
            <a:graphicFrameLocks noGrp="1"/>
          </p:cNvGraphicFramePr>
          <p:nvPr/>
        </p:nvGraphicFramePr>
        <p:xfrm>
          <a:off x="3150549" y="3920865"/>
          <a:ext cx="1524000" cy="40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18109684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7267685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70339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3 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0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824609"/>
                  </a:ext>
                </a:extLst>
              </a:tr>
            </a:tbl>
          </a:graphicData>
        </a:graphic>
      </p:graphicFrame>
      <p:pic>
        <p:nvPicPr>
          <p:cNvPr id="5130" name="Picture 10" descr="médicasdefamilia Instagram posts - Gramho.com">
            <a:extLst>
              <a:ext uri="{FF2B5EF4-FFF2-40B4-BE49-F238E27FC236}">
                <a16:creationId xmlns:a16="http://schemas.microsoft.com/office/drawing/2014/main" id="{CDE8847F-408B-4CB9-8AA0-6BF756EE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00" y="2809807"/>
            <a:ext cx="2143125" cy="119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6F4F19D-0CC1-4128-8E50-A9A442C58D2C}"/>
              </a:ext>
            </a:extLst>
          </p:cNvPr>
          <p:cNvGraphicFramePr>
            <a:graphicFrameLocks noGrp="1"/>
          </p:cNvGraphicFramePr>
          <p:nvPr/>
        </p:nvGraphicFramePr>
        <p:xfrm>
          <a:off x="5757204" y="4120890"/>
          <a:ext cx="1524000" cy="40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987314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0664868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31658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4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6598127"/>
                  </a:ext>
                </a:extLst>
              </a:tr>
            </a:tbl>
          </a:graphicData>
        </a:graphic>
      </p:graphicFrame>
      <p:pic>
        <p:nvPicPr>
          <p:cNvPr id="2052" name="Picture 4" descr="Planes de contingencia de Uruguay frente a COVID-19 - OPS/OMS |  Organización Panamericana de la Salud">
            <a:extLst>
              <a:ext uri="{FF2B5EF4-FFF2-40B4-BE49-F238E27FC236}">
                <a16:creationId xmlns:a16="http://schemas.microsoft.com/office/drawing/2014/main" id="{EE43E1B4-5008-4A68-A333-26D58201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8" y="3505960"/>
            <a:ext cx="1673352" cy="4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CC0731C5-70C6-43B4-A9A8-97DE7EAD36DA}"/>
              </a:ext>
            </a:extLst>
          </p:cNvPr>
          <p:cNvGraphicFramePr>
            <a:graphicFrameLocks noGrp="1"/>
          </p:cNvGraphicFramePr>
          <p:nvPr/>
        </p:nvGraphicFramePr>
        <p:xfrm>
          <a:off x="455605" y="4100676"/>
          <a:ext cx="1524000" cy="399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75657881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20591492"/>
                    </a:ext>
                  </a:extLst>
                </a:gridCol>
              </a:tblGrid>
              <a:tr h="1990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01596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0 casos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1067 casos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786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836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sostener, raqueta, mujer&#10;&#10;Descripción generada automáticamente">
            <a:extLst>
              <a:ext uri="{FF2B5EF4-FFF2-40B4-BE49-F238E27FC236}">
                <a16:creationId xmlns:a16="http://schemas.microsoft.com/office/drawing/2014/main" id="{3157D5E1-A622-4A56-9AC4-F5D3D44C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AD97660-BFFB-42DB-A4C1-C061058AE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189" y="3354010"/>
            <a:ext cx="5794744" cy="680484"/>
          </a:xfrm>
        </p:spPr>
        <p:txBody>
          <a:bodyPr>
            <a:normAutofit/>
          </a:bodyPr>
          <a:lstStyle/>
          <a:p>
            <a:pPr algn="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Resultados de Promoción de la Salud</a:t>
            </a:r>
          </a:p>
        </p:txBody>
      </p:sp>
    </p:spTree>
    <p:extLst>
      <p:ext uri="{BB962C8B-B14F-4D97-AF65-F5344CB8AC3E}">
        <p14:creationId xmlns:p14="http://schemas.microsoft.com/office/powerpoint/2010/main" val="115897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43F27C-F91C-4559-B503-C1371AF53448}"/>
              </a:ext>
            </a:extLst>
          </p:cNvPr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>
                <a:solidFill>
                  <a:schemeClr val="accent5">
                    <a:lumMod val="75000"/>
                  </a:schemeClr>
                </a:solidFill>
              </a:rPr>
              <a:t>COVID - 19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Resultado de imagen para LOGO INSTAGRAM">
            <a:extLst>
              <a:ext uri="{FF2B5EF4-FFF2-40B4-BE49-F238E27FC236}">
                <a16:creationId xmlns:a16="http://schemas.microsoft.com/office/drawing/2014/main" id="{B5FB19B4-33AA-4707-AC7B-2E520D95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7" y="714243"/>
            <a:ext cx="1735096" cy="6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0CAC02EB-C619-41CD-BF1F-436ABD655436}"/>
              </a:ext>
            </a:extLst>
          </p:cNvPr>
          <p:cNvSpPr txBox="1">
            <a:spLocks/>
          </p:cNvSpPr>
          <p:nvPr/>
        </p:nvSpPr>
        <p:spPr>
          <a:xfrm>
            <a:off x="972991" y="2400701"/>
            <a:ext cx="1726120" cy="2250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43989" tIns="0" rIns="143989" bIns="0" rtlCol="0" anchor="t" anchorCtr="0">
            <a:spAutoFit/>
          </a:bodyPr>
          <a:lstStyle>
            <a:lvl1pPr marL="0" algn="ctr" defTabSz="685800" rtl="0" eaLnBrk="1" latinLnBrk="0" hangingPunct="1">
              <a:lnSpc>
                <a:spcPts val="2140"/>
              </a:lnSpc>
              <a:spcBef>
                <a:spcPct val="0"/>
              </a:spcBef>
              <a:buNone/>
              <a:defRPr sz="2000" kern="1200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682" dirty="0">
                <a:solidFill>
                  <a:schemeClr val="bg1"/>
                </a:solidFill>
              </a:rPr>
              <a:t>https://fb.me/1K8hKJ6MtjZqBLQ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E014904E-D23D-4CE7-A7E1-1F19325E9DB5}"/>
              </a:ext>
            </a:extLst>
          </p:cNvPr>
          <p:cNvSpPr/>
          <p:nvPr/>
        </p:nvSpPr>
        <p:spPr>
          <a:xfrm>
            <a:off x="1225649" y="1308337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ALCANCE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171.297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C85ADD82-5C64-42FA-AF0A-B3089878F122}"/>
              </a:ext>
            </a:extLst>
          </p:cNvPr>
          <p:cNvSpPr/>
          <p:nvPr/>
        </p:nvSpPr>
        <p:spPr>
          <a:xfrm>
            <a:off x="1987673" y="1308337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25.290</a:t>
            </a:r>
          </a:p>
        </p:txBody>
      </p:sp>
      <p:pic>
        <p:nvPicPr>
          <p:cNvPr id="15" name="Imagen 3">
            <a:extLst>
              <a:ext uri="{FF2B5EF4-FFF2-40B4-BE49-F238E27FC236}">
                <a16:creationId xmlns:a16="http://schemas.microsoft.com/office/drawing/2014/main" id="{08E06E52-F748-4D4F-B2A2-6D2E6588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00" y="613627"/>
            <a:ext cx="1151241" cy="205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">
            <a:extLst>
              <a:ext uri="{FF2B5EF4-FFF2-40B4-BE49-F238E27FC236}">
                <a16:creationId xmlns:a16="http://schemas.microsoft.com/office/drawing/2014/main" id="{5B2D3BE6-38BD-4AB1-BF4C-6AAC11B0B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00" y="2909241"/>
            <a:ext cx="1151241" cy="202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E3FD3E1A-854C-4C97-82D9-6A2333537155}"/>
              </a:ext>
            </a:extLst>
          </p:cNvPr>
          <p:cNvSpPr/>
          <p:nvPr/>
        </p:nvSpPr>
        <p:spPr>
          <a:xfrm>
            <a:off x="758216" y="3230298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ALCANCE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118.880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C56B9E82-12A5-4EA5-803C-2FCA9A3945CF}"/>
              </a:ext>
            </a:extLst>
          </p:cNvPr>
          <p:cNvSpPr/>
          <p:nvPr/>
        </p:nvSpPr>
        <p:spPr>
          <a:xfrm>
            <a:off x="1525024" y="3230298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19.212</a:t>
            </a:r>
          </a:p>
        </p:txBody>
      </p:sp>
      <p:sp>
        <p:nvSpPr>
          <p:cNvPr id="23" name="1 Título">
            <a:extLst>
              <a:ext uri="{FF2B5EF4-FFF2-40B4-BE49-F238E27FC236}">
                <a16:creationId xmlns:a16="http://schemas.microsoft.com/office/drawing/2014/main" id="{4965285C-BFAF-4452-A785-822C8FA89030}"/>
              </a:ext>
            </a:extLst>
          </p:cNvPr>
          <p:cNvSpPr txBox="1">
            <a:spLocks/>
          </p:cNvSpPr>
          <p:nvPr/>
        </p:nvSpPr>
        <p:spPr>
          <a:xfrm>
            <a:off x="811912" y="3949200"/>
            <a:ext cx="1760424" cy="2250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43989" tIns="0" rIns="143989" bIns="0" rtlCol="0" anchor="t" anchorCtr="0">
            <a:spAutoFit/>
          </a:bodyPr>
          <a:lstStyle>
            <a:lvl1pPr marL="0" algn="ctr" defTabSz="685800" rtl="0" eaLnBrk="1" latinLnBrk="0" hangingPunct="1">
              <a:lnSpc>
                <a:spcPts val="2140"/>
              </a:lnSpc>
              <a:spcBef>
                <a:spcPct val="0"/>
              </a:spcBef>
              <a:buNone/>
              <a:defRPr sz="2000" kern="1200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682" dirty="0">
                <a:solidFill>
                  <a:schemeClr val="bg1"/>
                </a:solidFill>
              </a:rPr>
              <a:t>https://fb.me/9GPR20NMEAXG2n</a:t>
            </a:r>
          </a:p>
        </p:txBody>
      </p:sp>
      <p:pic>
        <p:nvPicPr>
          <p:cNvPr id="24" name="Imagen 3">
            <a:extLst>
              <a:ext uri="{FF2B5EF4-FFF2-40B4-BE49-F238E27FC236}">
                <a16:creationId xmlns:a16="http://schemas.microsoft.com/office/drawing/2014/main" id="{A5A199DC-0F9A-4AE0-9E69-04DCA2C05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95" y="3160899"/>
            <a:ext cx="1149099" cy="177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 Título">
            <a:extLst>
              <a:ext uri="{FF2B5EF4-FFF2-40B4-BE49-F238E27FC236}">
                <a16:creationId xmlns:a16="http://schemas.microsoft.com/office/drawing/2014/main" id="{270BBC4D-40A1-4236-B939-01E785B266F8}"/>
              </a:ext>
            </a:extLst>
          </p:cNvPr>
          <p:cNvSpPr txBox="1">
            <a:spLocks/>
          </p:cNvSpPr>
          <p:nvPr/>
        </p:nvSpPr>
        <p:spPr>
          <a:xfrm>
            <a:off x="4839131" y="1888147"/>
            <a:ext cx="1831918" cy="2250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43989" tIns="0" rIns="143989" bIns="0" rtlCol="0" anchor="t" anchorCtr="0">
            <a:spAutoFit/>
          </a:bodyPr>
          <a:lstStyle>
            <a:lvl1pPr marL="0" algn="ctr" defTabSz="685800" rtl="0" eaLnBrk="1" latinLnBrk="0" hangingPunct="1">
              <a:lnSpc>
                <a:spcPts val="2140"/>
              </a:lnSpc>
              <a:spcBef>
                <a:spcPct val="0"/>
              </a:spcBef>
              <a:buNone/>
              <a:defRPr sz="2000" kern="1200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682" dirty="0">
                <a:solidFill>
                  <a:schemeClr val="bg1"/>
                </a:solidFill>
              </a:rPr>
              <a:t>https://fb.me/1KX6WtOTGWDDpNt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36BAE52B-1398-47E5-A17F-CB080C2EFF05}"/>
              </a:ext>
            </a:extLst>
          </p:cNvPr>
          <p:cNvSpPr/>
          <p:nvPr/>
        </p:nvSpPr>
        <p:spPr>
          <a:xfrm>
            <a:off x="4914899" y="1159481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ALCANCE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262.272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7A0359A8-059D-4869-B3FB-F2BD1E5DC4FC}"/>
              </a:ext>
            </a:extLst>
          </p:cNvPr>
          <p:cNvSpPr/>
          <p:nvPr/>
        </p:nvSpPr>
        <p:spPr>
          <a:xfrm>
            <a:off x="5681706" y="1154260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57.828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0736A451-F1FE-4DF0-BC98-623C884EB20F}"/>
              </a:ext>
            </a:extLst>
          </p:cNvPr>
          <p:cNvSpPr/>
          <p:nvPr/>
        </p:nvSpPr>
        <p:spPr>
          <a:xfrm>
            <a:off x="4915268" y="3230298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ALCANCE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158.721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0792BC84-A301-4552-B6F6-9C88FE093D7A}"/>
              </a:ext>
            </a:extLst>
          </p:cNvPr>
          <p:cNvSpPr/>
          <p:nvPr/>
        </p:nvSpPr>
        <p:spPr>
          <a:xfrm>
            <a:off x="5660895" y="3230298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36.955</a:t>
            </a:r>
          </a:p>
        </p:txBody>
      </p:sp>
      <p:sp>
        <p:nvSpPr>
          <p:cNvPr id="39" name="1 Título">
            <a:extLst>
              <a:ext uri="{FF2B5EF4-FFF2-40B4-BE49-F238E27FC236}">
                <a16:creationId xmlns:a16="http://schemas.microsoft.com/office/drawing/2014/main" id="{E405D589-2658-4423-8A07-9D31C6591ED3}"/>
              </a:ext>
            </a:extLst>
          </p:cNvPr>
          <p:cNvSpPr txBox="1">
            <a:spLocks/>
          </p:cNvSpPr>
          <p:nvPr/>
        </p:nvSpPr>
        <p:spPr>
          <a:xfrm>
            <a:off x="5060667" y="4174903"/>
            <a:ext cx="1663603" cy="2250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43989" tIns="0" rIns="143989" bIns="0" rtlCol="0" anchor="t" anchorCtr="0">
            <a:spAutoFit/>
          </a:bodyPr>
          <a:lstStyle>
            <a:lvl1pPr marL="0" algn="ctr" defTabSz="685800" rtl="0" eaLnBrk="1" latinLnBrk="0" hangingPunct="1">
              <a:lnSpc>
                <a:spcPts val="2140"/>
              </a:lnSpc>
              <a:spcBef>
                <a:spcPct val="0"/>
              </a:spcBef>
              <a:buNone/>
              <a:defRPr sz="2000" kern="1200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682" dirty="0">
                <a:solidFill>
                  <a:schemeClr val="bg1"/>
                </a:solidFill>
              </a:rPr>
              <a:t>https://fb.me/2wXNlv4lIJCgpt4</a:t>
            </a:r>
          </a:p>
        </p:txBody>
      </p:sp>
      <p:pic>
        <p:nvPicPr>
          <p:cNvPr id="40" name="Imagen 2">
            <a:extLst>
              <a:ext uri="{FF2B5EF4-FFF2-40B4-BE49-F238E27FC236}">
                <a16:creationId xmlns:a16="http://schemas.microsoft.com/office/drawing/2014/main" id="{12D49770-1856-44E2-8E78-ECD904C08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50" y="1308337"/>
            <a:ext cx="1151240" cy="16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67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43F27C-F91C-4559-B503-C1371AF53448}"/>
              </a:ext>
            </a:extLst>
          </p:cNvPr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>
                <a:solidFill>
                  <a:schemeClr val="accent5">
                    <a:lumMod val="75000"/>
                  </a:schemeClr>
                </a:solidFill>
              </a:rPr>
              <a:t>COVID - 19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TAPTAP Digital | TAPTAP, Location Intelligence for Marketing">
            <a:extLst>
              <a:ext uri="{FF2B5EF4-FFF2-40B4-BE49-F238E27FC236}">
                <a16:creationId xmlns:a16="http://schemas.microsoft.com/office/drawing/2014/main" id="{BF22E65F-16D6-48E2-926C-43D7201B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42" y="664309"/>
            <a:ext cx="662651" cy="6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F75FC06D-408B-42C0-AEF5-18D2C88C9BC1}"/>
              </a:ext>
            </a:extLst>
          </p:cNvPr>
          <p:cNvSpPr/>
          <p:nvPr/>
        </p:nvSpPr>
        <p:spPr>
          <a:xfrm>
            <a:off x="543713" y="1422642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IMPRESIONES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47.517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5D407F9-0AC7-4747-9F1A-343AF41DC91A}"/>
              </a:ext>
            </a:extLst>
          </p:cNvPr>
          <p:cNvSpPr/>
          <p:nvPr/>
        </p:nvSpPr>
        <p:spPr>
          <a:xfrm>
            <a:off x="1315272" y="1422642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31.304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83F31ED-8778-4DEC-B511-6A8475A3B556}"/>
              </a:ext>
            </a:extLst>
          </p:cNvPr>
          <p:cNvSpPr/>
          <p:nvPr/>
        </p:nvSpPr>
        <p:spPr>
          <a:xfrm>
            <a:off x="481318" y="3646150"/>
            <a:ext cx="766807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IMPRESIONES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101796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16CC0590-901F-4761-8DCD-3671ED169AE2}"/>
              </a:ext>
            </a:extLst>
          </p:cNvPr>
          <p:cNvSpPr/>
          <p:nvPr/>
        </p:nvSpPr>
        <p:spPr>
          <a:xfrm>
            <a:off x="1267884" y="3646150"/>
            <a:ext cx="764711" cy="1867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433" tIns="45717" rIns="91433" bIns="45717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0">
              <a:defRPr/>
            </a:pPr>
            <a:r>
              <a:rPr lang="es-CO" sz="591" dirty="0">
                <a:solidFill>
                  <a:schemeClr val="tx1"/>
                </a:solidFill>
                <a:latin typeface="Calibri Light"/>
              </a:rPr>
              <a:t>VIEWS</a:t>
            </a:r>
          </a:p>
          <a:p>
            <a:pPr lvl="0" algn="ctr"/>
            <a:r>
              <a:rPr lang="es-CO" sz="591" dirty="0">
                <a:solidFill>
                  <a:schemeClr val="tx1"/>
                </a:solidFill>
                <a:latin typeface="Calibri Light"/>
              </a:rPr>
              <a:t>64705</a:t>
            </a:r>
          </a:p>
        </p:txBody>
      </p:sp>
      <p:pic>
        <p:nvPicPr>
          <p:cNvPr id="13" name="TapTap_COVID_20sg.mp4">
            <a:hlinkClick r:id="" action="ppaction://media"/>
            <a:extLst>
              <a:ext uri="{FF2B5EF4-FFF2-40B4-BE49-F238E27FC236}">
                <a16:creationId xmlns:a16="http://schemas.microsoft.com/office/drawing/2014/main" id="{C70ED172-F2B0-4FAE-8C08-65E413A6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13" y="1349371"/>
            <a:ext cx="2179179" cy="122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E3D96D4-0AE6-4808-8015-36A56D61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3" y="2396466"/>
            <a:ext cx="1685947" cy="20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89D58DE3-8405-473A-83B6-3678EA72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8" y="4433222"/>
            <a:ext cx="1685947" cy="20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>
            <a:extLst>
              <a:ext uri="{FF2B5EF4-FFF2-40B4-BE49-F238E27FC236}">
                <a16:creationId xmlns:a16="http://schemas.microsoft.com/office/drawing/2014/main" id="{CC89F5BB-87DA-4D91-832F-03EC7869D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13" y="3586993"/>
            <a:ext cx="2183035" cy="122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0">
            <a:extLst>
              <a:ext uri="{FF2B5EF4-FFF2-40B4-BE49-F238E27FC236}">
                <a16:creationId xmlns:a16="http://schemas.microsoft.com/office/drawing/2014/main" id="{AF607E11-6DAB-419A-A697-B61222FE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10" y="1422642"/>
            <a:ext cx="2091603" cy="174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1">
            <a:extLst>
              <a:ext uri="{FF2B5EF4-FFF2-40B4-BE49-F238E27FC236}">
                <a16:creationId xmlns:a16="http://schemas.microsoft.com/office/drawing/2014/main" id="{EEDE51B0-392B-483E-84CB-029C4E9D6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10" y="3449261"/>
            <a:ext cx="2646177" cy="83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3">
            <a:extLst>
              <a:ext uri="{FF2B5EF4-FFF2-40B4-BE49-F238E27FC236}">
                <a16:creationId xmlns:a16="http://schemas.microsoft.com/office/drawing/2014/main" id="{AEF39593-2302-4D4A-8F6F-973F24BE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94" y="1532076"/>
            <a:ext cx="778747" cy="271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">
            <a:extLst>
              <a:ext uri="{FF2B5EF4-FFF2-40B4-BE49-F238E27FC236}">
                <a16:creationId xmlns:a16="http://schemas.microsoft.com/office/drawing/2014/main" id="{95F53EAD-06A6-424C-8F34-B78144A0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69" y="4462230"/>
            <a:ext cx="280967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8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 err="1">
                <a:solidFill>
                  <a:schemeClr val="accent5">
                    <a:lumMod val="75000"/>
                  </a:schemeClr>
                </a:solidFill>
              </a:rPr>
              <a:t>Famiturno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16216" r="23785" b="20271"/>
          <a:stretch/>
        </p:blipFill>
        <p:spPr bwMode="auto">
          <a:xfrm>
            <a:off x="5674862" y="1355917"/>
            <a:ext cx="2466687" cy="217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0927484-FF0C-4307-8D3C-43A680D4A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8" t="7320" r="20752" b="9805"/>
          <a:stretch/>
        </p:blipFill>
        <p:spPr>
          <a:xfrm>
            <a:off x="1714505" y="1698298"/>
            <a:ext cx="3119760" cy="275496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77218C2-9343-4533-8BEB-2FC57D8AF8F1}"/>
              </a:ext>
            </a:extLst>
          </p:cNvPr>
          <p:cNvSpPr txBox="1">
            <a:spLocks/>
          </p:cNvSpPr>
          <p:nvPr/>
        </p:nvSpPr>
        <p:spPr>
          <a:xfrm>
            <a:off x="4834266" y="3534175"/>
            <a:ext cx="4080564" cy="1264053"/>
          </a:xfrm>
          <a:prstGeom prst="rect">
            <a:avLst/>
          </a:prstGeom>
        </p:spPr>
        <p:txBody>
          <a:bodyPr vert="horz" lIns="91433" tIns="45717" rIns="91433" bIns="45717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159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Dengue, Suicidio, Loncheras Saludables, Copagos, No drogas, VIH, Rutas de Promoción y Mantenimiento de la Salud, PAC.</a:t>
            </a:r>
          </a:p>
          <a:p>
            <a:pPr algn="r"/>
            <a:r>
              <a:rPr lang="es-CO" sz="18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269.567 impactos </a:t>
            </a:r>
            <a:endParaRPr lang="es-ES" sz="1819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s-ES" sz="159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243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>
                <a:solidFill>
                  <a:schemeClr val="accent5">
                    <a:lumMod val="75000"/>
                  </a:schemeClr>
                </a:solidFill>
              </a:rPr>
              <a:t>Página web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73263" y="4179619"/>
            <a:ext cx="3428232" cy="309309"/>
          </a:xfrm>
          <a:prstGeom prst="rect">
            <a:avLst/>
          </a:prstGeom>
        </p:spPr>
        <p:txBody>
          <a:bodyPr wrap="none" lIns="91433" tIns="45717" rIns="91433" bIns="45717">
            <a:spAutoFit/>
          </a:bodyPr>
          <a:lstStyle/>
          <a:p>
            <a:r>
              <a:rPr lang="pt-BR" sz="1410" dirty="0">
                <a:hlinkClick r:id="rId2"/>
              </a:rPr>
              <a:t>https://blog.famisanar.com.co/ruta-covid19</a:t>
            </a:r>
            <a:r>
              <a:rPr lang="pt-BR" sz="1410" dirty="0"/>
              <a:t> </a:t>
            </a:r>
            <a:endParaRPr lang="es-ES" sz="1410" dirty="0"/>
          </a:p>
        </p:txBody>
      </p:sp>
      <p:pic>
        <p:nvPicPr>
          <p:cNvPr id="5" name="Imagen 4" descr="Captura de pantalla 2020-06-26 a las 12.17.50 p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86" y="1310527"/>
            <a:ext cx="5226055" cy="28690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06A5F0-8127-43CA-AF3B-9C24AE077AC8}"/>
              </a:ext>
            </a:extLst>
          </p:cNvPr>
          <p:cNvSpPr txBox="1">
            <a:spLocks/>
          </p:cNvSpPr>
          <p:nvPr/>
        </p:nvSpPr>
        <p:spPr>
          <a:xfrm>
            <a:off x="2259514" y="4559902"/>
            <a:ext cx="3594974" cy="879282"/>
          </a:xfrm>
          <a:prstGeom prst="rect">
            <a:avLst/>
          </a:prstGeom>
        </p:spPr>
        <p:txBody>
          <a:bodyPr vert="horz" lIns="91433" tIns="45717" rIns="91433" bIns="45717" rtlCol="0" anchor="ctr">
            <a:no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de junio</a:t>
            </a:r>
          </a:p>
          <a:p>
            <a:endParaRPr lang="es-CO" sz="1819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r>
              <a:rPr lang="es-CO" sz="1819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Visualizaciones: 1.555</a:t>
            </a:r>
          </a:p>
          <a:p>
            <a:endParaRPr lang="es-CO" sz="1819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endParaRPr lang="es-CO" sz="1819" b="1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6749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F18017B-FAEA-42B7-9DEB-4D163E5422CC}"/>
              </a:ext>
            </a:extLst>
          </p:cNvPr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>
                <a:solidFill>
                  <a:schemeClr val="accent5">
                    <a:lumMod val="75000"/>
                  </a:schemeClr>
                </a:solidFill>
              </a:rPr>
              <a:t>Radio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Resultado de imagen para logo radio uno">
            <a:extLst>
              <a:ext uri="{FF2B5EF4-FFF2-40B4-BE49-F238E27FC236}">
                <a16:creationId xmlns:a16="http://schemas.microsoft.com/office/drawing/2014/main" id="{E4ED99AB-5A40-4B24-8022-6BE8211B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3" y="2729526"/>
            <a:ext cx="540914" cy="4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adio Uno Break Famisanar dengue">
            <a:hlinkClick r:id="" action="ppaction://media"/>
            <a:extLst>
              <a:ext uri="{FF2B5EF4-FFF2-40B4-BE49-F238E27FC236}">
                <a16:creationId xmlns:a16="http://schemas.microsoft.com/office/drawing/2014/main" id="{2C057A9F-D0C4-4523-A63C-16D175D85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244140" y="3219943"/>
            <a:ext cx="365527" cy="365553"/>
          </a:xfrm>
          <a:prstGeom prst="rect">
            <a:avLst/>
          </a:prstGeom>
        </p:spPr>
      </p:pic>
      <p:pic>
        <p:nvPicPr>
          <p:cNvPr id="12" name="Picture 4" descr="Resultado de imagen para logo el sol emisora">
            <a:extLst>
              <a:ext uri="{FF2B5EF4-FFF2-40B4-BE49-F238E27FC236}">
                <a16:creationId xmlns:a16="http://schemas.microsoft.com/office/drawing/2014/main" id="{117520F4-4AED-41B8-A5D2-16E3ADE7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96" y="2759255"/>
            <a:ext cx="470983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020-01-10 10 56 14 (CALI - EL SOL 98">
            <a:hlinkClick r:id="" action="ppaction://media"/>
            <a:extLst>
              <a:ext uri="{FF2B5EF4-FFF2-40B4-BE49-F238E27FC236}">
                <a16:creationId xmlns:a16="http://schemas.microsoft.com/office/drawing/2014/main" id="{641D1DAD-81E0-4230-88D4-BC43967B61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55579" y="3219942"/>
            <a:ext cx="342876" cy="342900"/>
          </a:xfrm>
          <a:prstGeom prst="rect">
            <a:avLst/>
          </a:prstGeom>
        </p:spPr>
      </p:pic>
      <p:pic>
        <p:nvPicPr>
          <p:cNvPr id="14" name="Picture 6" descr="Resultado de imagen para tropicana radio logo">
            <a:extLst>
              <a:ext uri="{FF2B5EF4-FFF2-40B4-BE49-F238E27FC236}">
                <a16:creationId xmlns:a16="http://schemas.microsoft.com/office/drawing/2014/main" id="{B6360C55-4152-44FF-AD46-42CC4C6E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78" y="867688"/>
            <a:ext cx="471288" cy="3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OPICANAFMMELGAR 2020-01-14 12-55-00">
            <a:hlinkClick r:id="" action="ppaction://media"/>
            <a:extLst>
              <a:ext uri="{FF2B5EF4-FFF2-40B4-BE49-F238E27FC236}">
                <a16:creationId xmlns:a16="http://schemas.microsoft.com/office/drawing/2014/main" id="{47CEF85D-1778-48C4-8FEB-CD48906C58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440228" y="1304238"/>
            <a:ext cx="314193" cy="314215"/>
          </a:xfrm>
          <a:prstGeom prst="rect">
            <a:avLst/>
          </a:prstGeom>
        </p:spPr>
      </p:pic>
      <p:pic>
        <p:nvPicPr>
          <p:cNvPr id="16" name="Picture 8" descr="Resultado de imagen para logo besame radio">
            <a:extLst>
              <a:ext uri="{FF2B5EF4-FFF2-40B4-BE49-F238E27FC236}">
                <a16:creationId xmlns:a16="http://schemas.microsoft.com/office/drawing/2014/main" id="{92D15AFC-1B70-46B0-BDD2-533EB756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58" y="733155"/>
            <a:ext cx="532912" cy="5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ESAME FM 2020-01-09 14-00-00">
            <a:hlinkClick r:id="" action="ppaction://media"/>
            <a:extLst>
              <a:ext uri="{FF2B5EF4-FFF2-40B4-BE49-F238E27FC236}">
                <a16:creationId xmlns:a16="http://schemas.microsoft.com/office/drawing/2014/main" id="{DC2F0338-D144-4734-8389-83E43561AF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156773" y="1304237"/>
            <a:ext cx="338380" cy="338404"/>
          </a:xfrm>
          <a:prstGeom prst="rect">
            <a:avLst/>
          </a:prstGeom>
        </p:spPr>
      </p:pic>
      <p:pic>
        <p:nvPicPr>
          <p:cNvPr id="18" name="Picture 10" descr="Resultado de imagen para logo caracol radio">
            <a:extLst>
              <a:ext uri="{FF2B5EF4-FFF2-40B4-BE49-F238E27FC236}">
                <a16:creationId xmlns:a16="http://schemas.microsoft.com/office/drawing/2014/main" id="{2821DCA8-56D5-4C02-B746-65593FA0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68" y="1758046"/>
            <a:ext cx="669040" cy="3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ARACOLFM 2020-01-09 05-50-00">
            <a:hlinkClick r:id="" action="ppaction://media"/>
            <a:extLst>
              <a:ext uri="{FF2B5EF4-FFF2-40B4-BE49-F238E27FC236}">
                <a16:creationId xmlns:a16="http://schemas.microsoft.com/office/drawing/2014/main" id="{5547247A-B4BB-4945-871A-911A95627C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81534" y="1304237"/>
            <a:ext cx="338380" cy="338404"/>
          </a:xfrm>
          <a:prstGeom prst="rect">
            <a:avLst/>
          </a:prstGeom>
        </p:spPr>
      </p:pic>
      <p:pic>
        <p:nvPicPr>
          <p:cNvPr id="20" name="Picture 4" descr="Resultado de imagen para logo antena de los andes&quot;">
            <a:extLst>
              <a:ext uri="{FF2B5EF4-FFF2-40B4-BE49-F238E27FC236}">
                <a16:creationId xmlns:a16="http://schemas.microsoft.com/office/drawing/2014/main" id="{BC0F3285-9548-4A69-A10C-3BCCCCD3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15" y="3702024"/>
            <a:ext cx="635025" cy="3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Resultado de imagen para logo cartago estereo&quot;">
            <a:extLst>
              <a:ext uri="{FF2B5EF4-FFF2-40B4-BE49-F238E27FC236}">
                <a16:creationId xmlns:a16="http://schemas.microsoft.com/office/drawing/2014/main" id="{AC4BB3B5-8601-4CFD-AB20-B244E55C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52" y="1377127"/>
            <a:ext cx="405488" cy="4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sultado de imagen para logo impacto estereo&quot;">
            <a:extLst>
              <a:ext uri="{FF2B5EF4-FFF2-40B4-BE49-F238E27FC236}">
                <a16:creationId xmlns:a16="http://schemas.microsoft.com/office/drawing/2014/main" id="{62292D28-31AF-43E9-8E5A-E32464B3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3" y="4083776"/>
            <a:ext cx="603357" cy="6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Resultado de imagen para logo la caliente estereo&quot;">
            <a:extLst>
              <a:ext uri="{FF2B5EF4-FFF2-40B4-BE49-F238E27FC236}">
                <a16:creationId xmlns:a16="http://schemas.microsoft.com/office/drawing/2014/main" id="{4348A7A2-35F8-4367-A3EF-762A8ACD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2" y="2559417"/>
            <a:ext cx="601272" cy="6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sultado de imagen para logo que buena estereo&quot;">
            <a:extLst>
              <a:ext uri="{FF2B5EF4-FFF2-40B4-BE49-F238E27FC236}">
                <a16:creationId xmlns:a16="http://schemas.microsoft.com/office/drawing/2014/main" id="{C1656E2C-A8C8-4BB7-8075-16F19B98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53" y="1683770"/>
            <a:ext cx="696199" cy="4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Resultado de imagen para logo radio latina&quot;">
            <a:extLst>
              <a:ext uri="{FF2B5EF4-FFF2-40B4-BE49-F238E27FC236}">
                <a16:creationId xmlns:a16="http://schemas.microsoft.com/office/drawing/2014/main" id="{46BB051C-F09E-437B-9F7F-0A70AC81F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3" y="3603935"/>
            <a:ext cx="603357" cy="6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sultado de imagen para logo radio palmira&quot;">
            <a:extLst>
              <a:ext uri="{FF2B5EF4-FFF2-40B4-BE49-F238E27FC236}">
                <a16:creationId xmlns:a16="http://schemas.microsoft.com/office/drawing/2014/main" id="{22CD4E2E-D70E-4874-8818-CBB35500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94" y="3702024"/>
            <a:ext cx="488916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Resultado de imagen para logo robles 1490&quot;">
            <a:extLst>
              <a:ext uri="{FF2B5EF4-FFF2-40B4-BE49-F238E27FC236}">
                <a16:creationId xmlns:a16="http://schemas.microsoft.com/office/drawing/2014/main" id="{001D2161-59F2-4A1B-8A20-3FE793B0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47" y="3702024"/>
            <a:ext cx="514314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Resultado de imagen para logo universo stereo&quot;">
            <a:extLst>
              <a:ext uri="{FF2B5EF4-FFF2-40B4-BE49-F238E27FC236}">
                <a16:creationId xmlns:a16="http://schemas.microsoft.com/office/drawing/2014/main" id="{34DB782D-6E4D-444A-8BE5-CDCA97CF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3" y="3212112"/>
            <a:ext cx="428431" cy="4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Resultado de imagen para logo la w&quot;">
            <a:extLst>
              <a:ext uri="{FF2B5EF4-FFF2-40B4-BE49-F238E27FC236}">
                <a16:creationId xmlns:a16="http://schemas.microsoft.com/office/drawing/2014/main" id="{5E9370C9-4612-42A3-AC7A-EB9F88C9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60" y="1674246"/>
            <a:ext cx="529936" cy="3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8" descr="Resultado de imagen para logo ela fm&quot;">
            <a:extLst>
              <a:ext uri="{FF2B5EF4-FFF2-40B4-BE49-F238E27FC236}">
                <a16:creationId xmlns:a16="http://schemas.microsoft.com/office/drawing/2014/main" id="{B336DEA1-2C8F-46F9-9A1B-3BB34223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56" y="1674246"/>
            <a:ext cx="688275" cy="4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Resultado de imagen para logo la mega&quot;">
            <a:extLst>
              <a:ext uri="{FF2B5EF4-FFF2-40B4-BE49-F238E27FC236}">
                <a16:creationId xmlns:a16="http://schemas.microsoft.com/office/drawing/2014/main" id="{E29DA5B6-DD46-4F9A-8D74-CDF83CA3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05" y="2655799"/>
            <a:ext cx="556273" cy="5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Resultado de imagen para logo rumba&quot;">
            <a:extLst>
              <a:ext uri="{FF2B5EF4-FFF2-40B4-BE49-F238E27FC236}">
                <a16:creationId xmlns:a16="http://schemas.microsoft.com/office/drawing/2014/main" id="{19F8E45C-2E9C-4515-B48A-EE94D3A1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75" y="1674246"/>
            <a:ext cx="752528" cy="5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NTENA DE LOS ANDES">
            <a:hlinkClick r:id="" action="ppaction://media"/>
            <a:extLst>
              <a:ext uri="{FF2B5EF4-FFF2-40B4-BE49-F238E27FC236}">
                <a16:creationId xmlns:a16="http://schemas.microsoft.com/office/drawing/2014/main" id="{01E6A8B3-EF67-4E80-9FCC-BAB3E50087E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190970" y="4240162"/>
            <a:ext cx="361512" cy="361537"/>
          </a:xfrm>
          <a:prstGeom prst="rect">
            <a:avLst/>
          </a:prstGeom>
        </p:spPr>
      </p:pic>
      <p:pic>
        <p:nvPicPr>
          <p:cNvPr id="35" name="CARTAGO ST">
            <a:hlinkClick r:id="" action="ppaction://media"/>
            <a:extLst>
              <a:ext uri="{FF2B5EF4-FFF2-40B4-BE49-F238E27FC236}">
                <a16:creationId xmlns:a16="http://schemas.microsoft.com/office/drawing/2014/main" id="{526B2549-07D3-4A19-A220-1239AAFBBC5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833771" y="1304237"/>
            <a:ext cx="338380" cy="338404"/>
          </a:xfrm>
          <a:prstGeom prst="rect">
            <a:avLst/>
          </a:prstGeom>
        </p:spPr>
      </p:pic>
      <p:pic>
        <p:nvPicPr>
          <p:cNvPr id="36" name="QUE BUENA DOSQUEBRADAS">
            <a:hlinkClick r:id="" action="ppaction://media"/>
            <a:extLst>
              <a:ext uri="{FF2B5EF4-FFF2-40B4-BE49-F238E27FC236}">
                <a16:creationId xmlns:a16="http://schemas.microsoft.com/office/drawing/2014/main" id="{B13783C2-BFD8-4E99-8CF3-BA0E341EE86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801639" y="2220887"/>
            <a:ext cx="338506" cy="338530"/>
          </a:xfrm>
          <a:prstGeom prst="rect">
            <a:avLst/>
          </a:prstGeom>
        </p:spPr>
      </p:pic>
      <p:pic>
        <p:nvPicPr>
          <p:cNvPr id="37" name="RADIO PALMIRA">
            <a:hlinkClick r:id="" action="ppaction://media"/>
            <a:extLst>
              <a:ext uri="{FF2B5EF4-FFF2-40B4-BE49-F238E27FC236}">
                <a16:creationId xmlns:a16="http://schemas.microsoft.com/office/drawing/2014/main" id="{F80889F2-96C3-4F3C-BE4E-0D5BDF51E23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16197" y="4240161"/>
            <a:ext cx="344896" cy="344920"/>
          </a:xfrm>
          <a:prstGeom prst="rect">
            <a:avLst/>
          </a:prstGeom>
        </p:spPr>
      </p:pic>
      <p:pic>
        <p:nvPicPr>
          <p:cNvPr id="38" name="ROBLES 1490">
            <a:hlinkClick r:id="" action="ppaction://media"/>
            <a:extLst>
              <a:ext uri="{FF2B5EF4-FFF2-40B4-BE49-F238E27FC236}">
                <a16:creationId xmlns:a16="http://schemas.microsoft.com/office/drawing/2014/main" id="{B57D5511-BEC4-415C-91FE-91FBC4BE247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55580" y="4240162"/>
            <a:ext cx="364335" cy="364361"/>
          </a:xfrm>
          <a:prstGeom prst="rect">
            <a:avLst/>
          </a:prstGeom>
        </p:spPr>
      </p:pic>
      <p:pic>
        <p:nvPicPr>
          <p:cNvPr id="39" name="Rumba_Famisanar 1 16 1 20">
            <a:hlinkClick r:id="" action="ppaction://media"/>
            <a:extLst>
              <a:ext uri="{FF2B5EF4-FFF2-40B4-BE49-F238E27FC236}">
                <a16:creationId xmlns:a16="http://schemas.microsoft.com/office/drawing/2014/main" id="{7A73E7F5-C35E-4259-B934-59674991EFC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249597" y="2211951"/>
            <a:ext cx="360069" cy="360094"/>
          </a:xfrm>
          <a:prstGeom prst="rect">
            <a:avLst/>
          </a:prstGeom>
        </p:spPr>
      </p:pic>
      <p:pic>
        <p:nvPicPr>
          <p:cNvPr id="40" name="MEGA 2019-12-20 16-00-00">
            <a:hlinkClick r:id="" action="ppaction://media"/>
            <a:extLst>
              <a:ext uri="{FF2B5EF4-FFF2-40B4-BE49-F238E27FC236}">
                <a16:creationId xmlns:a16="http://schemas.microsoft.com/office/drawing/2014/main" id="{84CD255A-944C-4DD3-94A1-997FA1FFBEB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16265" y="3219942"/>
            <a:ext cx="344828" cy="344852"/>
          </a:xfrm>
          <a:prstGeom prst="rect">
            <a:avLst/>
          </a:prstGeom>
        </p:spPr>
      </p:pic>
      <p:pic>
        <p:nvPicPr>
          <p:cNvPr id="41" name="LA FM MANIZALES 2019-12-24%2010%2047%2034%20(MANIZALES%20-%20LA%20FM%20MANIZALES%20(5196))">
            <a:hlinkClick r:id="" action="ppaction://media"/>
            <a:extLst>
              <a:ext uri="{FF2B5EF4-FFF2-40B4-BE49-F238E27FC236}">
                <a16:creationId xmlns:a16="http://schemas.microsoft.com/office/drawing/2014/main" id="{71A408FB-FD59-43BB-8B5B-E8B4D32ED24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044554" y="2228323"/>
            <a:ext cx="348008" cy="348032"/>
          </a:xfrm>
          <a:prstGeom prst="rect">
            <a:avLst/>
          </a:prstGeom>
        </p:spPr>
      </p:pic>
      <p:pic>
        <p:nvPicPr>
          <p:cNvPr id="42" name="W RADIO FM 2020-01-13 09-35-00">
            <a:hlinkClick r:id="" action="ppaction://media"/>
            <a:extLst>
              <a:ext uri="{FF2B5EF4-FFF2-40B4-BE49-F238E27FC236}">
                <a16:creationId xmlns:a16="http://schemas.microsoft.com/office/drawing/2014/main" id="{B1E7FCDC-8873-4313-940E-7A082F566494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496112" y="2217041"/>
            <a:ext cx="351118" cy="351143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120B5E4C-E502-4EE8-9B0E-8FE4660E687F}"/>
              </a:ext>
            </a:extLst>
          </p:cNvPr>
          <p:cNvGrpSpPr/>
          <p:nvPr/>
        </p:nvGrpSpPr>
        <p:grpSpPr>
          <a:xfrm>
            <a:off x="1225301" y="1552478"/>
            <a:ext cx="3903855" cy="2804374"/>
            <a:chOff x="3719803" y="1411485"/>
            <a:chExt cx="3904129" cy="2804374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6F17F6F4-FFB9-4284-8CCD-C4A849F0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3719803" y="1411485"/>
              <a:ext cx="3904129" cy="2804374"/>
            </a:xfrm>
            <a:prstGeom prst="rect">
              <a:avLst/>
            </a:prstGeom>
          </p:spPr>
        </p:pic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B4A2CDB9-B76F-4201-85AC-567DFEAA0828}"/>
                </a:ext>
              </a:extLst>
            </p:cNvPr>
            <p:cNvCxnSpPr/>
            <p:nvPr/>
          </p:nvCxnSpPr>
          <p:spPr>
            <a:xfrm>
              <a:off x="6616700" y="1769333"/>
              <a:ext cx="1905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ítulo 1">
            <a:extLst>
              <a:ext uri="{FF2B5EF4-FFF2-40B4-BE49-F238E27FC236}">
                <a16:creationId xmlns:a16="http://schemas.microsoft.com/office/drawing/2014/main" id="{B004FE69-3FA3-4CA5-8E05-33E0D9743507}"/>
              </a:ext>
            </a:extLst>
          </p:cNvPr>
          <p:cNvSpPr txBox="1">
            <a:spLocks/>
          </p:cNvSpPr>
          <p:nvPr/>
        </p:nvSpPr>
        <p:spPr>
          <a:xfrm>
            <a:off x="1781014" y="4356852"/>
            <a:ext cx="2794279" cy="603852"/>
          </a:xfrm>
          <a:prstGeom prst="rect">
            <a:avLst/>
          </a:prstGeom>
        </p:spPr>
        <p:txBody>
          <a:bodyPr vert="horz" lIns="91433" tIns="45717" rIns="91433" bIns="45717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Impactos: </a:t>
            </a:r>
            <a:r>
              <a:rPr lang="es-ES" sz="18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7.567</a:t>
            </a:r>
          </a:p>
          <a:p>
            <a:r>
              <a:rPr lang="es-ES" sz="181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497 </a:t>
            </a:r>
            <a:r>
              <a:rPr lang="es-ES" sz="18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cuñas</a:t>
            </a:r>
          </a:p>
        </p:txBody>
      </p:sp>
    </p:spTree>
    <p:extLst>
      <p:ext uri="{BB962C8B-B14F-4D97-AF65-F5344CB8AC3E}">
        <p14:creationId xmlns:p14="http://schemas.microsoft.com/office/powerpoint/2010/main" val="34502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86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7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15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82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50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4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557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100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0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id="{FE8AF0E7-B556-451D-9104-B5E0B26FA0AA}"/>
              </a:ext>
            </a:extLst>
          </p:cNvPr>
          <p:cNvSpPr txBox="1"/>
          <p:nvPr/>
        </p:nvSpPr>
        <p:spPr>
          <a:xfrm>
            <a:off x="4283482" y="4107739"/>
            <a:ext cx="3546605" cy="5078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O" sz="1350" b="1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Habitantes Colombia 2020               50’709.385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O" sz="1350" b="1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Población cubierta                                     97.78%              </a:t>
            </a:r>
          </a:p>
        </p:txBody>
      </p:sp>
      <p:sp>
        <p:nvSpPr>
          <p:cNvPr id="6" name="3 Marcador de pie de página">
            <a:extLst>
              <a:ext uri="{FF2B5EF4-FFF2-40B4-BE49-F238E27FC236}">
                <a16:creationId xmlns:a16="http://schemas.microsoft.com/office/drawing/2014/main" id="{B5232F0E-F078-413A-8057-A8120A41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030" y="4604053"/>
            <a:ext cx="2916324" cy="273844"/>
          </a:xfrm>
        </p:spPr>
        <p:txBody>
          <a:bodyPr/>
          <a:lstStyle/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Ministerio de Salud Población vigente  Diciembre 2020 </a:t>
            </a:r>
          </a:p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DANE Proyección habitantes Diciembre 2020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0EFAA34-6144-44A3-9933-451E94451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198" y="342559"/>
            <a:ext cx="4833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chemeClr val="accent5">
                    <a:lumMod val="50000"/>
                  </a:schemeClr>
                </a:solidFill>
              </a:rPr>
              <a:t>Población Contributivo Afiliada en Colombia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1CA581D-25C0-4A06-965F-A4939F97E2C8}"/>
              </a:ext>
            </a:extLst>
          </p:cNvPr>
          <p:cNvGraphicFramePr>
            <a:graphicFrameLocks/>
          </p:cNvGraphicFramePr>
          <p:nvPr/>
        </p:nvGraphicFramePr>
        <p:xfrm>
          <a:off x="1709682" y="789552"/>
          <a:ext cx="5454606" cy="3188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0550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F18017B-FAEA-42B7-9DEB-4D163E5422CC}"/>
              </a:ext>
            </a:extLst>
          </p:cNvPr>
          <p:cNvSpPr txBox="1">
            <a:spLocks/>
          </p:cNvSpPr>
          <p:nvPr/>
        </p:nvSpPr>
        <p:spPr>
          <a:xfrm>
            <a:off x="2992693" y="-102889"/>
            <a:ext cx="6101115" cy="1102519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593" b="1" dirty="0">
                <a:solidFill>
                  <a:schemeClr val="accent5">
                    <a:lumMod val="75000"/>
                  </a:schemeClr>
                </a:solidFill>
              </a:rPr>
              <a:t>Prensa</a:t>
            </a:r>
            <a:endParaRPr lang="es-ES" sz="3593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8" name="3 Imagen">
            <a:extLst>
              <a:ext uri="{FF2B5EF4-FFF2-40B4-BE49-F238E27FC236}">
                <a16:creationId xmlns:a16="http://schemas.microsoft.com/office/drawing/2014/main" id="{9F51365E-BEF6-45F1-8171-87EA36EA3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55" y="1270855"/>
            <a:ext cx="2853434" cy="2140225"/>
          </a:xfrm>
          <a:prstGeom prst="rect">
            <a:avLst/>
          </a:prstGeom>
        </p:spPr>
      </p:pic>
      <p:pic>
        <p:nvPicPr>
          <p:cNvPr id="69" name="1 Imagen">
            <a:extLst>
              <a:ext uri="{FF2B5EF4-FFF2-40B4-BE49-F238E27FC236}">
                <a16:creationId xmlns:a16="http://schemas.microsoft.com/office/drawing/2014/main" id="{B1D2F7D9-C1DD-466B-9092-2B74DA0ED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46" y="999629"/>
            <a:ext cx="2853434" cy="3804846"/>
          </a:xfrm>
          <a:prstGeom prst="rect">
            <a:avLst/>
          </a:prstGeom>
        </p:spPr>
      </p:pic>
      <p:sp>
        <p:nvSpPr>
          <p:cNvPr id="70" name="Título 1">
            <a:extLst>
              <a:ext uri="{FF2B5EF4-FFF2-40B4-BE49-F238E27FC236}">
                <a16:creationId xmlns:a16="http://schemas.microsoft.com/office/drawing/2014/main" id="{A497FE07-2165-4ED8-9DBD-C90F9375C512}"/>
              </a:ext>
            </a:extLst>
          </p:cNvPr>
          <p:cNvSpPr txBox="1">
            <a:spLocks/>
          </p:cNvSpPr>
          <p:nvPr/>
        </p:nvSpPr>
        <p:spPr>
          <a:xfrm>
            <a:off x="5091255" y="3484169"/>
            <a:ext cx="3594974" cy="879282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Barranquilla</a:t>
            </a:r>
          </a:p>
        </p:txBody>
      </p:sp>
    </p:spTree>
    <p:extLst>
      <p:ext uri="{BB962C8B-B14F-4D97-AF65-F5344CB8AC3E}">
        <p14:creationId xmlns:p14="http://schemas.microsoft.com/office/powerpoint/2010/main" val="4079716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>
            <a:extLst>
              <a:ext uri="{FF2B5EF4-FFF2-40B4-BE49-F238E27FC236}">
                <a16:creationId xmlns:a16="http://schemas.microsoft.com/office/drawing/2014/main" id="{93F98477-E523-46A3-B1A2-39A3417FB958}"/>
              </a:ext>
            </a:extLst>
          </p:cNvPr>
          <p:cNvSpPr/>
          <p:nvPr/>
        </p:nvSpPr>
        <p:spPr>
          <a:xfrm>
            <a:off x="7387914" y="437761"/>
            <a:ext cx="50598" cy="49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6AFE378F-F7F2-45D0-82C4-614D8EA97328}"/>
              </a:ext>
            </a:extLst>
          </p:cNvPr>
          <p:cNvSpPr/>
          <p:nvPr/>
        </p:nvSpPr>
        <p:spPr>
          <a:xfrm>
            <a:off x="7319233" y="448681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E96E7A69-D68A-4A2A-8122-7527F45EB347}"/>
              </a:ext>
            </a:extLst>
          </p:cNvPr>
          <p:cNvSpPr/>
          <p:nvPr/>
        </p:nvSpPr>
        <p:spPr>
          <a:xfrm>
            <a:off x="7403713" y="360641"/>
            <a:ext cx="50555" cy="49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18F30FB9-6087-49F0-B4EE-0AC7758AE615}"/>
              </a:ext>
            </a:extLst>
          </p:cNvPr>
          <p:cNvSpPr/>
          <p:nvPr/>
        </p:nvSpPr>
        <p:spPr>
          <a:xfrm>
            <a:off x="7346743" y="320121"/>
            <a:ext cx="174145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5C887D0D-1FD9-472C-BFEE-7258074F2DB0}"/>
              </a:ext>
            </a:extLst>
          </p:cNvPr>
          <p:cNvSpPr/>
          <p:nvPr/>
        </p:nvSpPr>
        <p:spPr>
          <a:xfrm>
            <a:off x="7400651" y="506820"/>
            <a:ext cx="50517" cy="49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54C46F17-105B-41A9-A50C-01C49D30A26E}"/>
              </a:ext>
            </a:extLst>
          </p:cNvPr>
          <p:cNvSpPr/>
          <p:nvPr/>
        </p:nvSpPr>
        <p:spPr>
          <a:xfrm>
            <a:off x="7357619" y="496563"/>
            <a:ext cx="148154" cy="100501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C57B8A7A-F5A3-43A8-89A7-B0EAD6B7AFDE}"/>
              </a:ext>
            </a:extLst>
          </p:cNvPr>
          <p:cNvSpPr/>
          <p:nvPr/>
        </p:nvSpPr>
        <p:spPr>
          <a:xfrm>
            <a:off x="7690888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7F2A3695-5A25-4D21-BCB5-5EE3685F6E57}"/>
              </a:ext>
            </a:extLst>
          </p:cNvPr>
          <p:cNvSpPr/>
          <p:nvPr/>
        </p:nvSpPr>
        <p:spPr>
          <a:xfrm>
            <a:off x="7837307" y="369566"/>
            <a:ext cx="200137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CDAF9290-96D0-46BA-BDA5-0A5C388C5C37}"/>
              </a:ext>
            </a:extLst>
          </p:cNvPr>
          <p:cNvSpPr/>
          <p:nvPr/>
        </p:nvSpPr>
        <p:spPr>
          <a:xfrm>
            <a:off x="8070327" y="373318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8DE8AE41-BFFF-420F-AE40-282DD97DB775}"/>
              </a:ext>
            </a:extLst>
          </p:cNvPr>
          <p:cNvSpPr/>
          <p:nvPr/>
        </p:nvSpPr>
        <p:spPr>
          <a:xfrm>
            <a:off x="8055129" y="320754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BC5BF9CC-0B8F-44AB-99D6-3255836797F9}"/>
              </a:ext>
            </a:extLst>
          </p:cNvPr>
          <p:cNvSpPr/>
          <p:nvPr/>
        </p:nvSpPr>
        <p:spPr>
          <a:xfrm>
            <a:off x="8096921" y="369561"/>
            <a:ext cx="123028" cy="145554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C44C8023-7253-4A91-8A4B-E414553541FF}"/>
              </a:ext>
            </a:extLst>
          </p:cNvPr>
          <p:cNvSpPr/>
          <p:nvPr/>
        </p:nvSpPr>
        <p:spPr>
          <a:xfrm>
            <a:off x="822915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F3A5F854-B8EE-41FF-B7B7-B5E2D651F5C1}"/>
              </a:ext>
            </a:extLst>
          </p:cNvPr>
          <p:cNvSpPr/>
          <p:nvPr/>
        </p:nvSpPr>
        <p:spPr>
          <a:xfrm>
            <a:off x="8375571" y="369566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4333B062-EA2A-4394-B6F9-E7338FD10C52}"/>
              </a:ext>
            </a:extLst>
          </p:cNvPr>
          <p:cNvSpPr/>
          <p:nvPr/>
        </p:nvSpPr>
        <p:spPr>
          <a:xfrm>
            <a:off x="850577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62DEFD1E-9ACC-4855-A9AD-EFE9FC1138DD}"/>
              </a:ext>
            </a:extLst>
          </p:cNvPr>
          <p:cNvSpPr/>
          <p:nvPr/>
        </p:nvSpPr>
        <p:spPr>
          <a:xfrm>
            <a:off x="8652194" y="369566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542C7664-6D04-4F5D-BC17-7FEC3BC473C0}"/>
              </a:ext>
            </a:extLst>
          </p:cNvPr>
          <p:cNvSpPr/>
          <p:nvPr/>
        </p:nvSpPr>
        <p:spPr>
          <a:xfrm>
            <a:off x="7565418" y="321335"/>
            <a:ext cx="132558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1" name="object 29">
            <a:extLst>
              <a:ext uri="{FF2B5EF4-FFF2-40B4-BE49-F238E27FC236}">
                <a16:creationId xmlns:a16="http://schemas.microsoft.com/office/drawing/2014/main" id="{B18FD906-4B3C-47E5-985A-29D5228E3E21}"/>
              </a:ext>
            </a:extLst>
          </p:cNvPr>
          <p:cNvSpPr/>
          <p:nvPr/>
        </p:nvSpPr>
        <p:spPr>
          <a:xfrm>
            <a:off x="8611943" y="551671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EFA8D938-5B21-43A9-9A72-40809BCD6AD4}"/>
              </a:ext>
            </a:extLst>
          </p:cNvPr>
          <p:cNvSpPr/>
          <p:nvPr/>
        </p:nvSpPr>
        <p:spPr>
          <a:xfrm>
            <a:off x="7521255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3" name="object 31">
            <a:extLst>
              <a:ext uri="{FF2B5EF4-FFF2-40B4-BE49-F238E27FC236}">
                <a16:creationId xmlns:a16="http://schemas.microsoft.com/office/drawing/2014/main" id="{6E9EA0D6-DFD3-4162-9EBA-28DB73ADA286}"/>
              </a:ext>
            </a:extLst>
          </p:cNvPr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BAB0319-B0A4-457A-B01E-460F7651CFF0}"/>
              </a:ext>
            </a:extLst>
          </p:cNvPr>
          <p:cNvSpPr/>
          <p:nvPr/>
        </p:nvSpPr>
        <p:spPr>
          <a:xfrm>
            <a:off x="1891693" y="238139"/>
            <a:ext cx="5377711" cy="47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56" b="1" dirty="0">
                <a:solidFill>
                  <a:schemeClr val="accent1"/>
                </a:solidFill>
              </a:rPr>
              <a:t>Actividades 2020</a:t>
            </a:r>
            <a:endParaRPr lang="es-CO" sz="2456" b="1" dirty="0"/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81CC4C53-188A-4CA8-93E2-21F2C636DE68}"/>
              </a:ext>
            </a:extLst>
          </p:cNvPr>
          <p:cNvGraphicFramePr>
            <a:graphicFrameLocks noGrp="1"/>
          </p:cNvGraphicFramePr>
          <p:nvPr/>
        </p:nvGraphicFramePr>
        <p:xfrm>
          <a:off x="318257" y="2201305"/>
          <a:ext cx="4452723" cy="6541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94827">
                  <a:extLst>
                    <a:ext uri="{9D8B030D-6E8A-4147-A177-3AD203B41FA5}">
                      <a16:colId xmlns:a16="http://schemas.microsoft.com/office/drawing/2014/main" val="1649772279"/>
                    </a:ext>
                  </a:extLst>
                </a:gridCol>
                <a:gridCol w="883564">
                  <a:extLst>
                    <a:ext uri="{9D8B030D-6E8A-4147-A177-3AD203B41FA5}">
                      <a16:colId xmlns:a16="http://schemas.microsoft.com/office/drawing/2014/main" val="1314753540"/>
                    </a:ext>
                  </a:extLst>
                </a:gridCol>
                <a:gridCol w="863928">
                  <a:extLst>
                    <a:ext uri="{9D8B030D-6E8A-4147-A177-3AD203B41FA5}">
                      <a16:colId xmlns:a16="http://schemas.microsoft.com/office/drawing/2014/main" val="250229471"/>
                    </a:ext>
                  </a:extLst>
                </a:gridCol>
                <a:gridCol w="829022">
                  <a:extLst>
                    <a:ext uri="{9D8B030D-6E8A-4147-A177-3AD203B41FA5}">
                      <a16:colId xmlns:a16="http://schemas.microsoft.com/office/drawing/2014/main" val="268957893"/>
                    </a:ext>
                  </a:extLst>
                </a:gridCol>
                <a:gridCol w="881382">
                  <a:extLst>
                    <a:ext uri="{9D8B030D-6E8A-4147-A177-3AD203B41FA5}">
                      <a16:colId xmlns:a16="http://schemas.microsoft.com/office/drawing/2014/main" val="1774850168"/>
                    </a:ext>
                  </a:extLst>
                </a:gridCol>
              </a:tblGrid>
              <a:tr h="13429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ENERO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371149"/>
                  </a:ext>
                </a:extLst>
              </a:tr>
              <a:tr h="5198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Jornada Nacional de Vacunación y Salud Oral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Higiene oral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Lonchera saludable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Buen trato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de la lepra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5962999"/>
                  </a:ext>
                </a:extLst>
              </a:tr>
            </a:tbl>
          </a:graphicData>
        </a:graphic>
      </p:graphicFrame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E0100066-922A-4BF1-A80B-FBD77DC9E381}"/>
              </a:ext>
            </a:extLst>
          </p:cNvPr>
          <p:cNvGraphicFramePr>
            <a:graphicFrameLocks noGrp="1"/>
          </p:cNvGraphicFramePr>
          <p:nvPr/>
        </p:nvGraphicFramePr>
        <p:xfrm>
          <a:off x="318257" y="3026754"/>
          <a:ext cx="7105025" cy="680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04707">
                  <a:extLst>
                    <a:ext uri="{9D8B030D-6E8A-4147-A177-3AD203B41FA5}">
                      <a16:colId xmlns:a16="http://schemas.microsoft.com/office/drawing/2014/main" val="2780832808"/>
                    </a:ext>
                  </a:extLst>
                </a:gridCol>
                <a:gridCol w="773757">
                  <a:extLst>
                    <a:ext uri="{9D8B030D-6E8A-4147-A177-3AD203B41FA5}">
                      <a16:colId xmlns:a16="http://schemas.microsoft.com/office/drawing/2014/main" val="199677208"/>
                    </a:ext>
                  </a:extLst>
                </a:gridCol>
                <a:gridCol w="750544">
                  <a:extLst>
                    <a:ext uri="{9D8B030D-6E8A-4147-A177-3AD203B41FA5}">
                      <a16:colId xmlns:a16="http://schemas.microsoft.com/office/drawing/2014/main" val="4216272290"/>
                    </a:ext>
                  </a:extLst>
                </a:gridCol>
                <a:gridCol w="858870">
                  <a:extLst>
                    <a:ext uri="{9D8B030D-6E8A-4147-A177-3AD203B41FA5}">
                      <a16:colId xmlns:a16="http://schemas.microsoft.com/office/drawing/2014/main" val="2475931776"/>
                    </a:ext>
                  </a:extLst>
                </a:gridCol>
                <a:gridCol w="673168">
                  <a:extLst>
                    <a:ext uri="{9D8B030D-6E8A-4147-A177-3AD203B41FA5}">
                      <a16:colId xmlns:a16="http://schemas.microsoft.com/office/drawing/2014/main" val="1528523147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val="983222456"/>
                    </a:ext>
                  </a:extLst>
                </a:gridCol>
                <a:gridCol w="626744">
                  <a:extLst>
                    <a:ext uri="{9D8B030D-6E8A-4147-A177-3AD203B41FA5}">
                      <a16:colId xmlns:a16="http://schemas.microsoft.com/office/drawing/2014/main" val="3237220731"/>
                    </a:ext>
                  </a:extLst>
                </a:gridCol>
                <a:gridCol w="829855">
                  <a:extLst>
                    <a:ext uri="{9D8B030D-6E8A-4147-A177-3AD203B41FA5}">
                      <a16:colId xmlns:a16="http://schemas.microsoft.com/office/drawing/2014/main" val="1724883012"/>
                    </a:ext>
                  </a:extLst>
                </a:gridCol>
                <a:gridCol w="1137424">
                  <a:extLst>
                    <a:ext uri="{9D8B030D-6E8A-4147-A177-3AD203B41FA5}">
                      <a16:colId xmlns:a16="http://schemas.microsoft.com/office/drawing/2014/main" val="2719833648"/>
                    </a:ext>
                  </a:extLst>
                </a:gridCol>
              </a:tblGrid>
              <a:tr h="18135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FEBRERO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126743"/>
                  </a:ext>
                </a:extLst>
              </a:tr>
              <a:tr h="4990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Día Mundial contra el cáncer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Incentivar Consulta preconcepcional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Cuidados en el post parto -Depresión post parto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Morbilidad materna extrema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Nutrición y odontologia  en la gestación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Planificación en la adolescencia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Prevención del Cáncer de Cuello Uterino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Ingreso al Programa de Crecimiento y Desarrollo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Discapacidad-derechos sexuales y reproductivos- Resolución 1904/2017.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3344427"/>
                  </a:ext>
                </a:extLst>
              </a:tr>
            </a:tbl>
          </a:graphicData>
        </a:graphic>
      </p:graphicFrame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14757DA1-A333-4ED9-9DCF-F569C7E96CDD}"/>
              </a:ext>
            </a:extLst>
          </p:cNvPr>
          <p:cNvGraphicFramePr>
            <a:graphicFrameLocks noGrp="1"/>
          </p:cNvGraphicFramePr>
          <p:nvPr/>
        </p:nvGraphicFramePr>
        <p:xfrm>
          <a:off x="318257" y="1304580"/>
          <a:ext cx="7107915" cy="67428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02875">
                  <a:extLst>
                    <a:ext uri="{9D8B030D-6E8A-4147-A177-3AD203B41FA5}">
                      <a16:colId xmlns:a16="http://schemas.microsoft.com/office/drawing/2014/main" val="665113093"/>
                    </a:ext>
                  </a:extLst>
                </a:gridCol>
                <a:gridCol w="713080">
                  <a:extLst>
                    <a:ext uri="{9D8B030D-6E8A-4147-A177-3AD203B41FA5}">
                      <a16:colId xmlns:a16="http://schemas.microsoft.com/office/drawing/2014/main" val="852107499"/>
                    </a:ext>
                  </a:extLst>
                </a:gridCol>
                <a:gridCol w="697234">
                  <a:extLst>
                    <a:ext uri="{9D8B030D-6E8A-4147-A177-3AD203B41FA5}">
                      <a16:colId xmlns:a16="http://schemas.microsoft.com/office/drawing/2014/main" val="184687541"/>
                    </a:ext>
                  </a:extLst>
                </a:gridCol>
                <a:gridCol w="669063">
                  <a:extLst>
                    <a:ext uri="{9D8B030D-6E8A-4147-A177-3AD203B41FA5}">
                      <a16:colId xmlns:a16="http://schemas.microsoft.com/office/drawing/2014/main" val="902129908"/>
                    </a:ext>
                  </a:extLst>
                </a:gridCol>
                <a:gridCol w="711320">
                  <a:extLst>
                    <a:ext uri="{9D8B030D-6E8A-4147-A177-3AD203B41FA5}">
                      <a16:colId xmlns:a16="http://schemas.microsoft.com/office/drawing/2014/main" val="2296804837"/>
                    </a:ext>
                  </a:extLst>
                </a:gridCol>
                <a:gridCol w="732448">
                  <a:extLst>
                    <a:ext uri="{9D8B030D-6E8A-4147-A177-3AD203B41FA5}">
                      <a16:colId xmlns:a16="http://schemas.microsoft.com/office/drawing/2014/main" val="3036958761"/>
                    </a:ext>
                  </a:extLst>
                </a:gridCol>
                <a:gridCol w="704277">
                  <a:extLst>
                    <a:ext uri="{9D8B030D-6E8A-4147-A177-3AD203B41FA5}">
                      <a16:colId xmlns:a16="http://schemas.microsoft.com/office/drawing/2014/main" val="3091804332"/>
                    </a:ext>
                  </a:extLst>
                </a:gridCol>
                <a:gridCol w="683149">
                  <a:extLst>
                    <a:ext uri="{9D8B030D-6E8A-4147-A177-3AD203B41FA5}">
                      <a16:colId xmlns:a16="http://schemas.microsoft.com/office/drawing/2014/main" val="3366835893"/>
                    </a:ext>
                  </a:extLst>
                </a:gridCol>
                <a:gridCol w="781748">
                  <a:extLst>
                    <a:ext uri="{9D8B030D-6E8A-4147-A177-3AD203B41FA5}">
                      <a16:colId xmlns:a16="http://schemas.microsoft.com/office/drawing/2014/main" val="2274699781"/>
                    </a:ext>
                  </a:extLst>
                </a:gridCol>
                <a:gridCol w="612721">
                  <a:extLst>
                    <a:ext uri="{9D8B030D-6E8A-4147-A177-3AD203B41FA5}">
                      <a16:colId xmlns:a16="http://schemas.microsoft.com/office/drawing/2014/main" val="1709690267"/>
                    </a:ext>
                  </a:extLst>
                </a:gridCol>
              </a:tblGrid>
              <a:tr h="175243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TODO EL AÑO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656165"/>
                  </a:ext>
                </a:extLst>
              </a:tr>
              <a:tr h="4990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Infección de vias urinarias y gestación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Intoxicación alimentarias - ETA-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Maternidad segura y responsable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Metodos anticonceptivos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Prevención de ETS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Prevencion de la Infeccion Respiratoria Aguda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Prevención del cáncer de piel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Salud sexual y Reproductiva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Sifilis gestacional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Trastornos hipertensivos en la gestación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269098"/>
                  </a:ext>
                </a:extLst>
              </a:tr>
            </a:tbl>
          </a:graphicData>
        </a:graphic>
      </p:graphicFrame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E2508B3B-1614-4D63-82F8-B6088E433384}"/>
              </a:ext>
            </a:extLst>
          </p:cNvPr>
          <p:cNvGraphicFramePr>
            <a:graphicFrameLocks noGrp="1"/>
          </p:cNvGraphicFramePr>
          <p:nvPr/>
        </p:nvGraphicFramePr>
        <p:xfrm>
          <a:off x="318257" y="3903321"/>
          <a:ext cx="2821579" cy="6559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10461">
                  <a:extLst>
                    <a:ext uri="{9D8B030D-6E8A-4147-A177-3AD203B41FA5}">
                      <a16:colId xmlns:a16="http://schemas.microsoft.com/office/drawing/2014/main" val="1650754523"/>
                    </a:ext>
                  </a:extLst>
                </a:gridCol>
                <a:gridCol w="1711118">
                  <a:extLst>
                    <a:ext uri="{9D8B030D-6E8A-4147-A177-3AD203B41FA5}">
                      <a16:colId xmlns:a16="http://schemas.microsoft.com/office/drawing/2014/main" val="3406206636"/>
                    </a:ext>
                  </a:extLst>
                </a:gridCol>
              </a:tblGrid>
              <a:tr h="2020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MARZO Y TODO EL AÑO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422408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Identificación y manejo de Tuberculosis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Día Mundial del riñón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1937097"/>
                  </a:ext>
                </a:extLst>
              </a:tr>
            </a:tbl>
          </a:graphicData>
        </a:graphic>
      </p:graphicFrame>
      <p:pic>
        <p:nvPicPr>
          <p:cNvPr id="38" name="Imagen 37">
            <a:extLst>
              <a:ext uri="{FF2B5EF4-FFF2-40B4-BE49-F238E27FC236}">
                <a16:creationId xmlns:a16="http://schemas.microsoft.com/office/drawing/2014/main" id="{D771BB46-E441-47A8-B906-7D0E3C3C1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758" y="1811144"/>
            <a:ext cx="1497131" cy="20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9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>
            <a:extLst>
              <a:ext uri="{FF2B5EF4-FFF2-40B4-BE49-F238E27FC236}">
                <a16:creationId xmlns:a16="http://schemas.microsoft.com/office/drawing/2014/main" id="{4DFA1F99-EF7D-47F6-8474-0386ABAD33E5}"/>
              </a:ext>
            </a:extLst>
          </p:cNvPr>
          <p:cNvSpPr/>
          <p:nvPr/>
        </p:nvSpPr>
        <p:spPr>
          <a:xfrm>
            <a:off x="7401809" y="1066805"/>
            <a:ext cx="50598" cy="49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63347F6A-F4B7-4945-BFC2-F1F3E4AB9A4B}"/>
              </a:ext>
            </a:extLst>
          </p:cNvPr>
          <p:cNvSpPr/>
          <p:nvPr/>
        </p:nvSpPr>
        <p:spPr>
          <a:xfrm>
            <a:off x="7333129" y="107772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0524D196-7327-46CB-9629-E3F9C93D6905}"/>
              </a:ext>
            </a:extLst>
          </p:cNvPr>
          <p:cNvSpPr/>
          <p:nvPr/>
        </p:nvSpPr>
        <p:spPr>
          <a:xfrm>
            <a:off x="7403713" y="360641"/>
            <a:ext cx="50555" cy="49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627B2B54-3FC0-4FB7-9C2C-AA79089854DB}"/>
              </a:ext>
            </a:extLst>
          </p:cNvPr>
          <p:cNvSpPr/>
          <p:nvPr/>
        </p:nvSpPr>
        <p:spPr>
          <a:xfrm>
            <a:off x="7346743" y="320121"/>
            <a:ext cx="174145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430E2FFB-1E62-4E5D-BC8E-34E12D012A4A}"/>
              </a:ext>
            </a:extLst>
          </p:cNvPr>
          <p:cNvSpPr/>
          <p:nvPr/>
        </p:nvSpPr>
        <p:spPr>
          <a:xfrm>
            <a:off x="7414546" y="1135864"/>
            <a:ext cx="50517" cy="49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7C5EE1F9-7094-4F50-B3AC-D449B4088B8C}"/>
              </a:ext>
            </a:extLst>
          </p:cNvPr>
          <p:cNvSpPr/>
          <p:nvPr/>
        </p:nvSpPr>
        <p:spPr>
          <a:xfrm>
            <a:off x="7371515" y="1125608"/>
            <a:ext cx="148154" cy="100501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D992C2A7-71B6-4C13-9464-B8EF94A5DC58}"/>
              </a:ext>
            </a:extLst>
          </p:cNvPr>
          <p:cNvSpPr/>
          <p:nvPr/>
        </p:nvSpPr>
        <p:spPr>
          <a:xfrm>
            <a:off x="7690888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1A5728AE-604A-4DD0-9C2A-09D573D10A07}"/>
              </a:ext>
            </a:extLst>
          </p:cNvPr>
          <p:cNvSpPr/>
          <p:nvPr/>
        </p:nvSpPr>
        <p:spPr>
          <a:xfrm>
            <a:off x="7837307" y="369566"/>
            <a:ext cx="200137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2FD35D35-A693-43B5-90C7-05B1FD8AC2AB}"/>
              </a:ext>
            </a:extLst>
          </p:cNvPr>
          <p:cNvSpPr/>
          <p:nvPr/>
        </p:nvSpPr>
        <p:spPr>
          <a:xfrm>
            <a:off x="8070327" y="373318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662AE646-3995-46B2-B588-CECE9FAF9A41}"/>
              </a:ext>
            </a:extLst>
          </p:cNvPr>
          <p:cNvSpPr/>
          <p:nvPr/>
        </p:nvSpPr>
        <p:spPr>
          <a:xfrm>
            <a:off x="8055129" y="320754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AED6FE27-977C-4815-AE23-B7F2DB933F21}"/>
              </a:ext>
            </a:extLst>
          </p:cNvPr>
          <p:cNvSpPr/>
          <p:nvPr/>
        </p:nvSpPr>
        <p:spPr>
          <a:xfrm>
            <a:off x="8096921" y="369561"/>
            <a:ext cx="123028" cy="145554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59FA33BD-1602-415C-9752-248664139B17}"/>
              </a:ext>
            </a:extLst>
          </p:cNvPr>
          <p:cNvSpPr/>
          <p:nvPr/>
        </p:nvSpPr>
        <p:spPr>
          <a:xfrm>
            <a:off x="822915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A3AEAC88-7CB9-4945-A7B7-2900EE0EA003}"/>
              </a:ext>
            </a:extLst>
          </p:cNvPr>
          <p:cNvSpPr/>
          <p:nvPr/>
        </p:nvSpPr>
        <p:spPr>
          <a:xfrm>
            <a:off x="8375571" y="369566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CF0B6668-61C7-4F0F-A4AD-4920D3A2DED4}"/>
              </a:ext>
            </a:extLst>
          </p:cNvPr>
          <p:cNvSpPr/>
          <p:nvPr/>
        </p:nvSpPr>
        <p:spPr>
          <a:xfrm>
            <a:off x="850577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A5241226-6D9D-4CB4-B2D8-6CC3ACEDE9E8}"/>
              </a:ext>
            </a:extLst>
          </p:cNvPr>
          <p:cNvSpPr/>
          <p:nvPr/>
        </p:nvSpPr>
        <p:spPr>
          <a:xfrm>
            <a:off x="8652194" y="369566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BC24D796-C987-4A5B-B99C-2460469593B9}"/>
              </a:ext>
            </a:extLst>
          </p:cNvPr>
          <p:cNvSpPr/>
          <p:nvPr/>
        </p:nvSpPr>
        <p:spPr>
          <a:xfrm>
            <a:off x="7565418" y="321335"/>
            <a:ext cx="132558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1" name="object 29">
            <a:extLst>
              <a:ext uri="{FF2B5EF4-FFF2-40B4-BE49-F238E27FC236}">
                <a16:creationId xmlns:a16="http://schemas.microsoft.com/office/drawing/2014/main" id="{AD0F57F8-3CC1-4BBE-B432-DAA0D51D4621}"/>
              </a:ext>
            </a:extLst>
          </p:cNvPr>
          <p:cNvSpPr/>
          <p:nvPr/>
        </p:nvSpPr>
        <p:spPr>
          <a:xfrm>
            <a:off x="8611943" y="551671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893D84B7-2C02-4C37-B997-57FFC6FB53C7}"/>
              </a:ext>
            </a:extLst>
          </p:cNvPr>
          <p:cNvSpPr/>
          <p:nvPr/>
        </p:nvSpPr>
        <p:spPr>
          <a:xfrm>
            <a:off x="7521255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3" name="object 31">
            <a:extLst>
              <a:ext uri="{FF2B5EF4-FFF2-40B4-BE49-F238E27FC236}">
                <a16:creationId xmlns:a16="http://schemas.microsoft.com/office/drawing/2014/main" id="{E3EA8109-C89C-4E5A-88C2-8F7D38C93D80}"/>
              </a:ext>
            </a:extLst>
          </p:cNvPr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CEF13C4-5DBF-4AB1-A87D-28D1A4A5E0A5}"/>
              </a:ext>
            </a:extLst>
          </p:cNvPr>
          <p:cNvSpPr/>
          <p:nvPr/>
        </p:nvSpPr>
        <p:spPr>
          <a:xfrm>
            <a:off x="3205782" y="238139"/>
            <a:ext cx="4063622" cy="47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56" b="1" dirty="0">
                <a:solidFill>
                  <a:schemeClr val="accent1"/>
                </a:solidFill>
              </a:rPr>
              <a:t>Actividades 2020</a:t>
            </a:r>
            <a:endParaRPr lang="es-CO" sz="2456" b="1" dirty="0"/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E44A1A28-4DB7-4655-B127-7837FF893A11}"/>
              </a:ext>
            </a:extLst>
          </p:cNvPr>
          <p:cNvGraphicFramePr>
            <a:graphicFrameLocks noGrp="1"/>
          </p:cNvGraphicFramePr>
          <p:nvPr/>
        </p:nvGraphicFramePr>
        <p:xfrm>
          <a:off x="418820" y="2282415"/>
          <a:ext cx="5828311" cy="77975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442">
                  <a:extLst>
                    <a:ext uri="{9D8B030D-6E8A-4147-A177-3AD203B41FA5}">
                      <a16:colId xmlns:a16="http://schemas.microsoft.com/office/drawing/2014/main" val="2816948235"/>
                    </a:ext>
                  </a:extLst>
                </a:gridCol>
                <a:gridCol w="639866">
                  <a:extLst>
                    <a:ext uri="{9D8B030D-6E8A-4147-A177-3AD203B41FA5}">
                      <a16:colId xmlns:a16="http://schemas.microsoft.com/office/drawing/2014/main" val="702102292"/>
                    </a:ext>
                  </a:extLst>
                </a:gridCol>
                <a:gridCol w="625647">
                  <a:extLst>
                    <a:ext uri="{9D8B030D-6E8A-4147-A177-3AD203B41FA5}">
                      <a16:colId xmlns:a16="http://schemas.microsoft.com/office/drawing/2014/main" val="1297760116"/>
                    </a:ext>
                  </a:extLst>
                </a:gridCol>
                <a:gridCol w="600368">
                  <a:extLst>
                    <a:ext uri="{9D8B030D-6E8A-4147-A177-3AD203B41FA5}">
                      <a16:colId xmlns:a16="http://schemas.microsoft.com/office/drawing/2014/main" val="1475081557"/>
                    </a:ext>
                  </a:extLst>
                </a:gridCol>
                <a:gridCol w="638286">
                  <a:extLst>
                    <a:ext uri="{9D8B030D-6E8A-4147-A177-3AD203B41FA5}">
                      <a16:colId xmlns:a16="http://schemas.microsoft.com/office/drawing/2014/main" val="1600448914"/>
                    </a:ext>
                  </a:extLst>
                </a:gridCol>
                <a:gridCol w="657245">
                  <a:extLst>
                    <a:ext uri="{9D8B030D-6E8A-4147-A177-3AD203B41FA5}">
                      <a16:colId xmlns:a16="http://schemas.microsoft.com/office/drawing/2014/main" val="4278112575"/>
                    </a:ext>
                  </a:extLst>
                </a:gridCol>
                <a:gridCol w="631966">
                  <a:extLst>
                    <a:ext uri="{9D8B030D-6E8A-4147-A177-3AD203B41FA5}">
                      <a16:colId xmlns:a16="http://schemas.microsoft.com/office/drawing/2014/main" val="282942077"/>
                    </a:ext>
                  </a:extLst>
                </a:gridCol>
                <a:gridCol w="613008">
                  <a:extLst>
                    <a:ext uri="{9D8B030D-6E8A-4147-A177-3AD203B41FA5}">
                      <a16:colId xmlns:a16="http://schemas.microsoft.com/office/drawing/2014/main" val="3139937491"/>
                    </a:ext>
                  </a:extLst>
                </a:gridCol>
                <a:gridCol w="701483">
                  <a:extLst>
                    <a:ext uri="{9D8B030D-6E8A-4147-A177-3AD203B41FA5}">
                      <a16:colId xmlns:a16="http://schemas.microsoft.com/office/drawing/2014/main" val="3230933369"/>
                    </a:ext>
                  </a:extLst>
                </a:gridCol>
              </a:tblGrid>
              <a:tr h="15595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JUNIO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58598"/>
                  </a:ext>
                </a:extLst>
              </a:tr>
              <a:tr h="62380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Atención de agresiones, accidentes y traumas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Interrupción voluntaria del embarazo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Código Amarillo (Víctimas de abuso infantil)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Uso de Sustancias Psicoactivas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 la donación de sangre</a:t>
                      </a:r>
                      <a:b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Fomentando el autocuidado (por momento curso de vida)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Mes de prevención de accidentes en el Hogar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Prevencion de la enfermedad diarreica aguda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Cuidando tu trasplante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5851526"/>
                  </a:ext>
                </a:extLst>
              </a:tr>
            </a:tbl>
          </a:graphicData>
        </a:graphic>
      </p:graphicFrame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5524AD33-DA0F-491A-8328-852339425D9E}"/>
              </a:ext>
            </a:extLst>
          </p:cNvPr>
          <p:cNvGraphicFramePr>
            <a:graphicFrameLocks noGrp="1"/>
          </p:cNvGraphicFramePr>
          <p:nvPr/>
        </p:nvGraphicFramePr>
        <p:xfrm>
          <a:off x="418820" y="3252778"/>
          <a:ext cx="2630667" cy="5891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08206">
                  <a:extLst>
                    <a:ext uri="{9D8B030D-6E8A-4147-A177-3AD203B41FA5}">
                      <a16:colId xmlns:a16="http://schemas.microsoft.com/office/drawing/2014/main" val="278848052"/>
                    </a:ext>
                  </a:extLst>
                </a:gridCol>
                <a:gridCol w="876889">
                  <a:extLst>
                    <a:ext uri="{9D8B030D-6E8A-4147-A177-3AD203B41FA5}">
                      <a16:colId xmlns:a16="http://schemas.microsoft.com/office/drawing/2014/main" val="3021333532"/>
                    </a:ext>
                  </a:extLst>
                </a:gridCol>
                <a:gridCol w="845572">
                  <a:extLst>
                    <a:ext uri="{9D8B030D-6E8A-4147-A177-3AD203B41FA5}">
                      <a16:colId xmlns:a16="http://schemas.microsoft.com/office/drawing/2014/main" val="2356482796"/>
                    </a:ext>
                  </a:extLst>
                </a:gridCol>
              </a:tblGrid>
              <a:tr h="15595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JULIO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186016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Cuidado al Adulto mayor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Salud del Joven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contra la Hepatitis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4333091"/>
                  </a:ext>
                </a:extLst>
              </a:tr>
            </a:tbl>
          </a:graphicData>
        </a:graphic>
      </p:graphicFrame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FB526392-D861-439F-AD9B-543C79EE8A4B}"/>
              </a:ext>
            </a:extLst>
          </p:cNvPr>
          <p:cNvGraphicFramePr>
            <a:graphicFrameLocks noGrp="1"/>
          </p:cNvGraphicFramePr>
          <p:nvPr/>
        </p:nvGraphicFramePr>
        <p:xfrm>
          <a:off x="395090" y="4076123"/>
          <a:ext cx="5842852" cy="62906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36437">
                  <a:extLst>
                    <a:ext uri="{9D8B030D-6E8A-4147-A177-3AD203B41FA5}">
                      <a16:colId xmlns:a16="http://schemas.microsoft.com/office/drawing/2014/main" val="3781802981"/>
                    </a:ext>
                  </a:extLst>
                </a:gridCol>
                <a:gridCol w="1968823">
                  <a:extLst>
                    <a:ext uri="{9D8B030D-6E8A-4147-A177-3AD203B41FA5}">
                      <a16:colId xmlns:a16="http://schemas.microsoft.com/office/drawing/2014/main" val="3507949359"/>
                    </a:ext>
                  </a:extLst>
                </a:gridCol>
                <a:gridCol w="1272369">
                  <a:extLst>
                    <a:ext uri="{9D8B030D-6E8A-4147-A177-3AD203B41FA5}">
                      <a16:colId xmlns:a16="http://schemas.microsoft.com/office/drawing/2014/main" val="4174653677"/>
                    </a:ext>
                  </a:extLst>
                </a:gridCol>
                <a:gridCol w="1165223">
                  <a:extLst>
                    <a:ext uri="{9D8B030D-6E8A-4147-A177-3AD203B41FA5}">
                      <a16:colId xmlns:a16="http://schemas.microsoft.com/office/drawing/2014/main" val="1804568493"/>
                    </a:ext>
                  </a:extLst>
                </a:gridCol>
              </a:tblGrid>
              <a:tr h="19587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AGOSTO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agosto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998177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Apendicitis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Semana  Mundial de la Lactancia Materna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Dia Mundial de la salud Sexual ( énfasis en Planificación Familiar)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Signos y síntomas de alarma en la gestación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3339147"/>
                  </a:ext>
                </a:extLst>
              </a:tr>
            </a:tbl>
          </a:graphicData>
        </a:graphic>
      </p:graphicFrame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B54E6083-B287-4503-9E76-63517CBEC2A6}"/>
              </a:ext>
            </a:extLst>
          </p:cNvPr>
          <p:cNvGraphicFramePr>
            <a:graphicFrameLocks noGrp="1"/>
          </p:cNvGraphicFramePr>
          <p:nvPr/>
        </p:nvGraphicFramePr>
        <p:xfrm>
          <a:off x="418820" y="1533337"/>
          <a:ext cx="5828311" cy="48084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12868">
                  <a:extLst>
                    <a:ext uri="{9D8B030D-6E8A-4147-A177-3AD203B41FA5}">
                      <a16:colId xmlns:a16="http://schemas.microsoft.com/office/drawing/2014/main" val="1907234736"/>
                    </a:ext>
                  </a:extLst>
                </a:gridCol>
                <a:gridCol w="877758">
                  <a:extLst>
                    <a:ext uri="{9D8B030D-6E8A-4147-A177-3AD203B41FA5}">
                      <a16:colId xmlns:a16="http://schemas.microsoft.com/office/drawing/2014/main" val="2053348624"/>
                    </a:ext>
                  </a:extLst>
                </a:gridCol>
                <a:gridCol w="851425">
                  <a:extLst>
                    <a:ext uri="{9D8B030D-6E8A-4147-A177-3AD203B41FA5}">
                      <a16:colId xmlns:a16="http://schemas.microsoft.com/office/drawing/2014/main" val="1633722812"/>
                    </a:ext>
                  </a:extLst>
                </a:gridCol>
                <a:gridCol w="974311">
                  <a:extLst>
                    <a:ext uri="{9D8B030D-6E8A-4147-A177-3AD203B41FA5}">
                      <a16:colId xmlns:a16="http://schemas.microsoft.com/office/drawing/2014/main" val="921860048"/>
                    </a:ext>
                  </a:extLst>
                </a:gridCol>
                <a:gridCol w="763649">
                  <a:extLst>
                    <a:ext uri="{9D8B030D-6E8A-4147-A177-3AD203B41FA5}">
                      <a16:colId xmlns:a16="http://schemas.microsoft.com/office/drawing/2014/main" val="1140188443"/>
                    </a:ext>
                  </a:extLst>
                </a:gridCol>
                <a:gridCol w="737316">
                  <a:extLst>
                    <a:ext uri="{9D8B030D-6E8A-4147-A177-3AD203B41FA5}">
                      <a16:colId xmlns:a16="http://schemas.microsoft.com/office/drawing/2014/main" val="414352036"/>
                    </a:ext>
                  </a:extLst>
                </a:gridCol>
                <a:gridCol w="710984">
                  <a:extLst>
                    <a:ext uri="{9D8B030D-6E8A-4147-A177-3AD203B41FA5}">
                      <a16:colId xmlns:a16="http://schemas.microsoft.com/office/drawing/2014/main" val="2258782743"/>
                    </a:ext>
                  </a:extLst>
                </a:gridCol>
              </a:tblGrid>
              <a:tr h="13429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MAYO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560883"/>
                  </a:ext>
                </a:extLst>
              </a:tr>
              <a:tr h="3465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Dia Mundial sin tabaco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Salve Vidas: Limpiese las Manos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 la Hipertensión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Conociendo sobre la Esclerosis Múltiple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Mes de la Planificación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 Día mundial de asma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Alteraciones de la tiroides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3419001"/>
                  </a:ext>
                </a:extLst>
              </a:tr>
            </a:tbl>
          </a:graphicData>
        </a:graphic>
      </p:graphicFrame>
      <p:pic>
        <p:nvPicPr>
          <p:cNvPr id="37" name="Imagen 36">
            <a:extLst>
              <a:ext uri="{FF2B5EF4-FFF2-40B4-BE49-F238E27FC236}">
                <a16:creationId xmlns:a16="http://schemas.microsoft.com/office/drawing/2014/main" id="{BAD3D070-9083-4E5E-8D78-DE24ECCF6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640" y="2099973"/>
            <a:ext cx="2117470" cy="1410492"/>
          </a:xfrm>
          <a:prstGeom prst="rect">
            <a:avLst/>
          </a:prstGeom>
        </p:spPr>
      </p:pic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1B516AE0-0739-DE46-8ABE-913A922CBD55}"/>
              </a:ext>
            </a:extLst>
          </p:cNvPr>
          <p:cNvGraphicFramePr>
            <a:graphicFrameLocks noGrp="1"/>
          </p:cNvGraphicFramePr>
          <p:nvPr/>
        </p:nvGraphicFramePr>
        <p:xfrm>
          <a:off x="418821" y="809897"/>
          <a:ext cx="5828312" cy="50857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02161">
                  <a:extLst>
                    <a:ext uri="{9D8B030D-6E8A-4147-A177-3AD203B41FA5}">
                      <a16:colId xmlns:a16="http://schemas.microsoft.com/office/drawing/2014/main" val="2516292346"/>
                    </a:ext>
                  </a:extLst>
                </a:gridCol>
                <a:gridCol w="1156524">
                  <a:extLst>
                    <a:ext uri="{9D8B030D-6E8A-4147-A177-3AD203B41FA5}">
                      <a16:colId xmlns:a16="http://schemas.microsoft.com/office/drawing/2014/main" val="872805192"/>
                    </a:ext>
                  </a:extLst>
                </a:gridCol>
                <a:gridCol w="1130824">
                  <a:extLst>
                    <a:ext uri="{9D8B030D-6E8A-4147-A177-3AD203B41FA5}">
                      <a16:colId xmlns:a16="http://schemas.microsoft.com/office/drawing/2014/main" val="2701747944"/>
                    </a:ext>
                  </a:extLst>
                </a:gridCol>
                <a:gridCol w="1085134">
                  <a:extLst>
                    <a:ext uri="{9D8B030D-6E8A-4147-A177-3AD203B41FA5}">
                      <a16:colId xmlns:a16="http://schemas.microsoft.com/office/drawing/2014/main" val="1974082178"/>
                    </a:ext>
                  </a:extLst>
                </a:gridCol>
                <a:gridCol w="1153669">
                  <a:extLst>
                    <a:ext uri="{9D8B030D-6E8A-4147-A177-3AD203B41FA5}">
                      <a16:colId xmlns:a16="http://schemas.microsoft.com/office/drawing/2014/main" val="4263037551"/>
                    </a:ext>
                  </a:extLst>
                </a:gridCol>
              </a:tblGrid>
              <a:tr h="13429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ABRIL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33365"/>
                  </a:ext>
                </a:extLst>
              </a:tr>
              <a:tr h="3742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Jornada Nacional de Vacunación y Salud Oral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Dia Mundial de la Seguridad  y la Salud en el trabajo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del Paludismo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Actividad Física y Estilos de Vida (incluye en el trabajo)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Día Mundial de Leptospirosis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296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287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>
            <a:extLst>
              <a:ext uri="{FF2B5EF4-FFF2-40B4-BE49-F238E27FC236}">
                <a16:creationId xmlns:a16="http://schemas.microsoft.com/office/drawing/2014/main" id="{C37972C8-D116-4D8E-AD43-422915981F85}"/>
              </a:ext>
            </a:extLst>
          </p:cNvPr>
          <p:cNvSpPr/>
          <p:nvPr/>
        </p:nvSpPr>
        <p:spPr>
          <a:xfrm>
            <a:off x="7387914" y="437761"/>
            <a:ext cx="50598" cy="49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EAA4B2AB-7451-441C-8E77-310CB62BBC11}"/>
              </a:ext>
            </a:extLst>
          </p:cNvPr>
          <p:cNvSpPr/>
          <p:nvPr/>
        </p:nvSpPr>
        <p:spPr>
          <a:xfrm>
            <a:off x="7319233" y="448681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40"/>
                </a:lnTo>
                <a:lnTo>
                  <a:pt x="7347" y="7245"/>
                </a:lnTo>
                <a:lnTo>
                  <a:pt x="1966" y="15142"/>
                </a:lnTo>
                <a:lnTo>
                  <a:pt x="0" y="24857"/>
                </a:lnTo>
                <a:lnTo>
                  <a:pt x="0" y="30302"/>
                </a:lnTo>
                <a:lnTo>
                  <a:pt x="2020" y="35862"/>
                </a:lnTo>
                <a:lnTo>
                  <a:pt x="5853" y="40281"/>
                </a:lnTo>
                <a:lnTo>
                  <a:pt x="35282" y="82159"/>
                </a:lnTo>
                <a:lnTo>
                  <a:pt x="73951" y="116253"/>
                </a:lnTo>
                <a:lnTo>
                  <a:pt x="119691" y="141095"/>
                </a:lnTo>
                <a:lnTo>
                  <a:pt x="170329" y="155220"/>
                </a:lnTo>
                <a:lnTo>
                  <a:pt x="181564" y="138722"/>
                </a:lnTo>
                <a:lnTo>
                  <a:pt x="196758" y="125979"/>
                </a:lnTo>
                <a:lnTo>
                  <a:pt x="214819" y="117765"/>
                </a:lnTo>
                <a:lnTo>
                  <a:pt x="234652" y="114855"/>
                </a:lnTo>
                <a:lnTo>
                  <a:pt x="336674" y="114855"/>
                </a:lnTo>
                <a:lnTo>
                  <a:pt x="344945" y="108761"/>
                </a:lnTo>
                <a:lnTo>
                  <a:pt x="204140" y="108761"/>
                </a:lnTo>
                <a:lnTo>
                  <a:pt x="158204" y="102672"/>
                </a:lnTo>
                <a:lnTo>
                  <a:pt x="115821" y="84943"/>
                </a:lnTo>
                <a:lnTo>
                  <a:pt x="79024" y="56383"/>
                </a:lnTo>
                <a:lnTo>
                  <a:pt x="49851" y="17800"/>
                </a:lnTo>
                <a:lnTo>
                  <a:pt x="44711" y="9855"/>
                </a:lnTo>
                <a:lnTo>
                  <a:pt x="38764" y="4310"/>
                </a:lnTo>
                <a:lnTo>
                  <a:pt x="32207" y="1060"/>
                </a:lnTo>
                <a:lnTo>
                  <a:pt x="25234" y="0"/>
                </a:lnTo>
                <a:close/>
              </a:path>
              <a:path w="405765" h="155575">
                <a:moveTo>
                  <a:pt x="336674" y="114855"/>
                </a:moveTo>
                <a:lnTo>
                  <a:pt x="234652" y="114855"/>
                </a:lnTo>
                <a:lnTo>
                  <a:pt x="250924" y="116748"/>
                </a:lnTo>
                <a:lnTo>
                  <a:pt x="266192" y="122140"/>
                </a:lnTo>
                <a:lnTo>
                  <a:pt x="279726" y="130598"/>
                </a:lnTo>
                <a:lnTo>
                  <a:pt x="290797" y="141692"/>
                </a:lnTo>
                <a:lnTo>
                  <a:pt x="323493" y="124566"/>
                </a:lnTo>
                <a:lnTo>
                  <a:pt x="336674" y="114855"/>
                </a:lnTo>
                <a:close/>
              </a:path>
              <a:path w="405765" h="155575">
                <a:moveTo>
                  <a:pt x="380124" y="6355"/>
                </a:moveTo>
                <a:lnTo>
                  <a:pt x="371339" y="6355"/>
                </a:lnTo>
                <a:lnTo>
                  <a:pt x="362941" y="11036"/>
                </a:lnTo>
                <a:lnTo>
                  <a:pt x="358491" y="18240"/>
                </a:lnTo>
                <a:lnTo>
                  <a:pt x="330847" y="55319"/>
                </a:lnTo>
                <a:lnTo>
                  <a:pt x="294261" y="83887"/>
                </a:lnTo>
                <a:lnTo>
                  <a:pt x="251203" y="102262"/>
                </a:lnTo>
                <a:lnTo>
                  <a:pt x="204140" y="108761"/>
                </a:lnTo>
                <a:lnTo>
                  <a:pt x="344945" y="108761"/>
                </a:lnTo>
                <a:lnTo>
                  <a:pt x="353040" y="102796"/>
                </a:lnTo>
                <a:lnTo>
                  <a:pt x="378658" y="76666"/>
                </a:lnTo>
                <a:lnTo>
                  <a:pt x="399568" y="46459"/>
                </a:lnTo>
                <a:lnTo>
                  <a:pt x="403160" y="42124"/>
                </a:lnTo>
                <a:lnTo>
                  <a:pt x="405149" y="36543"/>
                </a:lnTo>
                <a:lnTo>
                  <a:pt x="405149" y="31035"/>
                </a:lnTo>
                <a:lnTo>
                  <a:pt x="403190" y="21458"/>
                </a:lnTo>
                <a:lnTo>
                  <a:pt x="397839" y="13610"/>
                </a:lnTo>
                <a:lnTo>
                  <a:pt x="389887" y="8305"/>
                </a:lnTo>
                <a:lnTo>
                  <a:pt x="380124" y="6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21FE37BC-E0E5-4BD5-98AD-9133A6AB9BA8}"/>
              </a:ext>
            </a:extLst>
          </p:cNvPr>
          <p:cNvSpPr/>
          <p:nvPr/>
        </p:nvSpPr>
        <p:spPr>
          <a:xfrm>
            <a:off x="7403713" y="360641"/>
            <a:ext cx="50555" cy="49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047CB5E0-BD0E-47C6-AADF-799424181D97}"/>
              </a:ext>
            </a:extLst>
          </p:cNvPr>
          <p:cNvSpPr/>
          <p:nvPr/>
        </p:nvSpPr>
        <p:spPr>
          <a:xfrm>
            <a:off x="7346743" y="320121"/>
            <a:ext cx="174145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49"/>
                </a:moveTo>
                <a:lnTo>
                  <a:pt x="145681" y="245749"/>
                </a:lnTo>
                <a:lnTo>
                  <a:pt x="168591" y="249508"/>
                </a:lnTo>
                <a:lnTo>
                  <a:pt x="188508" y="259957"/>
                </a:lnTo>
                <a:lnTo>
                  <a:pt x="204016" y="275863"/>
                </a:lnTo>
                <a:lnTo>
                  <a:pt x="213689" y="295988"/>
                </a:lnTo>
                <a:lnTo>
                  <a:pt x="217208" y="295381"/>
                </a:lnTo>
                <a:lnTo>
                  <a:pt x="224003" y="295381"/>
                </a:lnTo>
                <a:lnTo>
                  <a:pt x="264483" y="291542"/>
                </a:lnTo>
                <a:lnTo>
                  <a:pt x="304760" y="280097"/>
                </a:lnTo>
                <a:lnTo>
                  <a:pt x="341958" y="261787"/>
                </a:lnTo>
                <a:lnTo>
                  <a:pt x="363162" y="245749"/>
                </a:lnTo>
                <a:close/>
              </a:path>
              <a:path w="382905" h="296544">
                <a:moveTo>
                  <a:pt x="224003" y="295381"/>
                </a:moveTo>
                <a:lnTo>
                  <a:pt x="217208" y="295381"/>
                </a:lnTo>
                <a:lnTo>
                  <a:pt x="220045" y="295496"/>
                </a:lnTo>
                <a:lnTo>
                  <a:pt x="222789" y="295496"/>
                </a:lnTo>
                <a:lnTo>
                  <a:pt x="224003" y="295381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2"/>
                </a:lnTo>
                <a:lnTo>
                  <a:pt x="6078" y="132400"/>
                </a:lnTo>
                <a:lnTo>
                  <a:pt x="25915" y="181887"/>
                </a:lnTo>
                <a:lnTo>
                  <a:pt x="57767" y="224942"/>
                </a:lnTo>
                <a:lnTo>
                  <a:pt x="99892" y="259895"/>
                </a:lnTo>
                <a:lnTo>
                  <a:pt x="110760" y="253957"/>
                </a:lnTo>
                <a:lnTo>
                  <a:pt x="122155" y="249507"/>
                </a:lnTo>
                <a:lnTo>
                  <a:pt x="133859" y="246717"/>
                </a:lnTo>
                <a:lnTo>
                  <a:pt x="145681" y="245749"/>
                </a:lnTo>
                <a:lnTo>
                  <a:pt x="363162" y="245749"/>
                </a:lnTo>
                <a:lnTo>
                  <a:pt x="366526" y="243205"/>
                </a:lnTo>
                <a:lnTo>
                  <a:pt x="222621" y="243205"/>
                </a:lnTo>
                <a:lnTo>
                  <a:pt x="177717" y="237286"/>
                </a:lnTo>
                <a:lnTo>
                  <a:pt x="137341" y="220599"/>
                </a:lnTo>
                <a:lnTo>
                  <a:pt x="103114" y="194741"/>
                </a:lnTo>
                <a:lnTo>
                  <a:pt x="76658" y="161315"/>
                </a:lnTo>
                <a:lnTo>
                  <a:pt x="59596" y="121918"/>
                </a:lnTo>
                <a:lnTo>
                  <a:pt x="53548" y="78152"/>
                </a:lnTo>
                <a:lnTo>
                  <a:pt x="53925" y="67821"/>
                </a:lnTo>
                <a:lnTo>
                  <a:pt x="55095" y="57123"/>
                </a:lnTo>
                <a:lnTo>
                  <a:pt x="57117" y="46245"/>
                </a:lnTo>
                <a:lnTo>
                  <a:pt x="60050" y="35378"/>
                </a:lnTo>
                <a:lnTo>
                  <a:pt x="62647" y="26918"/>
                </a:lnTo>
                <a:lnTo>
                  <a:pt x="61568" y="19013"/>
                </a:lnTo>
                <a:lnTo>
                  <a:pt x="58082" y="12479"/>
                </a:lnTo>
                <a:lnTo>
                  <a:pt x="50962" y="4904"/>
                </a:lnTo>
                <a:lnTo>
                  <a:pt x="41629" y="588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0"/>
                </a:moveTo>
                <a:lnTo>
                  <a:pt x="349769" y="191740"/>
                </a:lnTo>
                <a:lnTo>
                  <a:pt x="344209" y="193353"/>
                </a:lnTo>
                <a:lnTo>
                  <a:pt x="338544" y="197939"/>
                </a:lnTo>
                <a:lnTo>
                  <a:pt x="312848" y="217252"/>
                </a:lnTo>
                <a:lnTo>
                  <a:pt x="284352" y="231452"/>
                </a:lnTo>
                <a:lnTo>
                  <a:pt x="253971" y="240212"/>
                </a:lnTo>
                <a:lnTo>
                  <a:pt x="222621" y="243205"/>
                </a:lnTo>
                <a:lnTo>
                  <a:pt x="366526" y="243205"/>
                </a:lnTo>
                <a:lnTo>
                  <a:pt x="374417" y="237236"/>
                </a:lnTo>
                <a:lnTo>
                  <a:pt x="379066" y="232755"/>
                </a:lnTo>
                <a:lnTo>
                  <a:pt x="382470" y="225488"/>
                </a:lnTo>
                <a:lnTo>
                  <a:pt x="382470" y="218116"/>
                </a:lnTo>
                <a:lnTo>
                  <a:pt x="380336" y="207806"/>
                </a:lnTo>
                <a:lnTo>
                  <a:pt x="374521" y="199427"/>
                </a:lnTo>
                <a:lnTo>
                  <a:pt x="365900" y="193799"/>
                </a:lnTo>
                <a:lnTo>
                  <a:pt x="355350" y="191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71338934-AD32-4859-9E3C-F99016535A95}"/>
              </a:ext>
            </a:extLst>
          </p:cNvPr>
          <p:cNvSpPr/>
          <p:nvPr/>
        </p:nvSpPr>
        <p:spPr>
          <a:xfrm>
            <a:off x="7400651" y="506820"/>
            <a:ext cx="50517" cy="49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11C31E32-A24C-4DA9-A372-42AE7A196AB5}"/>
              </a:ext>
            </a:extLst>
          </p:cNvPr>
          <p:cNvSpPr/>
          <p:nvPr/>
        </p:nvSpPr>
        <p:spPr>
          <a:xfrm>
            <a:off x="7357619" y="496563"/>
            <a:ext cx="148154" cy="100501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69"/>
                </a:lnTo>
                <a:lnTo>
                  <a:pt x="7438" y="160221"/>
                </a:lnTo>
                <a:lnTo>
                  <a:pt x="1997" y="168058"/>
                </a:lnTo>
                <a:lnTo>
                  <a:pt x="0" y="177732"/>
                </a:lnTo>
                <a:lnTo>
                  <a:pt x="1214" y="185128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2"/>
                </a:lnTo>
                <a:lnTo>
                  <a:pt x="236689" y="179327"/>
                </a:lnTo>
                <a:lnTo>
                  <a:pt x="247672" y="169596"/>
                </a:lnTo>
                <a:lnTo>
                  <a:pt x="107619" y="169596"/>
                </a:lnTo>
                <a:lnTo>
                  <a:pt x="89743" y="168558"/>
                </a:lnTo>
                <a:lnTo>
                  <a:pt x="71493" y="165528"/>
                </a:lnTo>
                <a:lnTo>
                  <a:pt x="53045" y="160638"/>
                </a:lnTo>
                <a:lnTo>
                  <a:pt x="34574" y="15401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2" y="169596"/>
                </a:lnTo>
                <a:lnTo>
                  <a:pt x="270126" y="149705"/>
                </a:lnTo>
                <a:lnTo>
                  <a:pt x="296857" y="113948"/>
                </a:lnTo>
                <a:lnTo>
                  <a:pt x="315735" y="73095"/>
                </a:lnTo>
                <a:lnTo>
                  <a:pt x="325613" y="28187"/>
                </a:lnTo>
                <a:lnTo>
                  <a:pt x="325372" y="26407"/>
                </a:lnTo>
                <a:lnTo>
                  <a:pt x="325372" y="24501"/>
                </a:lnTo>
                <a:lnTo>
                  <a:pt x="323396" y="14882"/>
                </a:lnTo>
                <a:lnTo>
                  <a:pt x="318015" y="7103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E01BFEB5-5C35-4FEF-B4F2-F8D8D1E77235}"/>
              </a:ext>
            </a:extLst>
          </p:cNvPr>
          <p:cNvSpPr/>
          <p:nvPr/>
        </p:nvSpPr>
        <p:spPr>
          <a:xfrm>
            <a:off x="7690888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2" y="52815"/>
                </a:moveTo>
                <a:lnTo>
                  <a:pt x="145534" y="52815"/>
                </a:lnTo>
                <a:lnTo>
                  <a:pt x="173025" y="55418"/>
                </a:lnTo>
                <a:lnTo>
                  <a:pt x="192657" y="63229"/>
                </a:lnTo>
                <a:lnTo>
                  <a:pt x="204435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24" y="129689"/>
                </a:lnTo>
                <a:lnTo>
                  <a:pt x="140797" y="133460"/>
                </a:lnTo>
                <a:lnTo>
                  <a:pt x="131317" y="134812"/>
                </a:lnTo>
                <a:lnTo>
                  <a:pt x="123523" y="136094"/>
                </a:lnTo>
                <a:lnTo>
                  <a:pt x="117399" y="137336"/>
                </a:lnTo>
                <a:lnTo>
                  <a:pt x="91708" y="141048"/>
                </a:lnTo>
                <a:lnTo>
                  <a:pt x="51802" y="151630"/>
                </a:lnTo>
                <a:lnTo>
                  <a:pt x="9418" y="188199"/>
                </a:lnTo>
                <a:lnTo>
                  <a:pt x="0" y="231783"/>
                </a:lnTo>
                <a:lnTo>
                  <a:pt x="1989" y="252017"/>
                </a:lnTo>
                <a:lnTo>
                  <a:pt x="31705" y="298650"/>
                </a:lnTo>
                <a:lnTo>
                  <a:pt x="83413" y="319541"/>
                </a:lnTo>
                <a:lnTo>
                  <a:pt x="104426" y="320932"/>
                </a:lnTo>
                <a:lnTo>
                  <a:pt x="136323" y="318624"/>
                </a:lnTo>
                <a:lnTo>
                  <a:pt x="164463" y="311697"/>
                </a:lnTo>
                <a:lnTo>
                  <a:pt x="188845" y="300144"/>
                </a:lnTo>
                <a:lnTo>
                  <a:pt x="209470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4" y="267624"/>
                </a:lnTo>
                <a:lnTo>
                  <a:pt x="79448" y="254036"/>
                </a:lnTo>
                <a:lnTo>
                  <a:pt x="66898" y="228820"/>
                </a:lnTo>
                <a:lnTo>
                  <a:pt x="70352" y="210056"/>
                </a:lnTo>
                <a:lnTo>
                  <a:pt x="80696" y="195402"/>
                </a:lnTo>
                <a:lnTo>
                  <a:pt x="97926" y="184843"/>
                </a:lnTo>
                <a:lnTo>
                  <a:pt x="122027" y="178382"/>
                </a:lnTo>
                <a:lnTo>
                  <a:pt x="149195" y="175122"/>
                </a:lnTo>
                <a:lnTo>
                  <a:pt x="171946" y="171195"/>
                </a:lnTo>
                <a:lnTo>
                  <a:pt x="190289" y="166609"/>
                </a:lnTo>
                <a:lnTo>
                  <a:pt x="204234" y="161377"/>
                </a:lnTo>
                <a:lnTo>
                  <a:pt x="271719" y="161377"/>
                </a:lnTo>
                <a:lnTo>
                  <a:pt x="271719" y="99305"/>
                </a:lnTo>
                <a:lnTo>
                  <a:pt x="271300" y="99305"/>
                </a:lnTo>
                <a:lnTo>
                  <a:pt x="271363" y="98897"/>
                </a:lnTo>
                <a:lnTo>
                  <a:pt x="271604" y="98426"/>
                </a:lnTo>
                <a:lnTo>
                  <a:pt x="271719" y="88594"/>
                </a:lnTo>
                <a:lnTo>
                  <a:pt x="269293" y="67374"/>
                </a:lnTo>
                <a:lnTo>
                  <a:pt x="263572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470" y="283959"/>
                </a:lnTo>
                <a:lnTo>
                  <a:pt x="215400" y="300144"/>
                </a:lnTo>
                <a:lnTo>
                  <a:pt x="226082" y="311697"/>
                </a:lnTo>
                <a:lnTo>
                  <a:pt x="241522" y="318624"/>
                </a:lnTo>
                <a:lnTo>
                  <a:pt x="261730" y="320932"/>
                </a:lnTo>
                <a:lnTo>
                  <a:pt x="272058" y="320453"/>
                </a:lnTo>
                <a:lnTo>
                  <a:pt x="282533" y="319019"/>
                </a:lnTo>
                <a:lnTo>
                  <a:pt x="293161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71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82" y="223677"/>
                </a:lnTo>
                <a:lnTo>
                  <a:pt x="177827" y="255227"/>
                </a:lnTo>
                <a:lnTo>
                  <a:pt x="129106" y="268138"/>
                </a:lnTo>
                <a:lnTo>
                  <a:pt x="281289" y="268138"/>
                </a:lnTo>
                <a:lnTo>
                  <a:pt x="276954" y="266358"/>
                </a:lnTo>
                <a:lnTo>
                  <a:pt x="274557" y="262871"/>
                </a:lnTo>
                <a:lnTo>
                  <a:pt x="272651" y="259332"/>
                </a:lnTo>
                <a:lnTo>
                  <a:pt x="271809" y="254036"/>
                </a:lnTo>
                <a:lnTo>
                  <a:pt x="271719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36" y="267761"/>
                </a:lnTo>
                <a:lnTo>
                  <a:pt x="296095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89"/>
                </a:lnTo>
                <a:lnTo>
                  <a:pt x="56919" y="21140"/>
                </a:lnTo>
                <a:lnTo>
                  <a:pt x="24384" y="54117"/>
                </a:lnTo>
                <a:lnTo>
                  <a:pt x="11214" y="101504"/>
                </a:lnTo>
                <a:lnTo>
                  <a:pt x="78049" y="101504"/>
                </a:lnTo>
                <a:lnTo>
                  <a:pt x="84035" y="80198"/>
                </a:lnTo>
                <a:lnTo>
                  <a:pt x="97279" y="64983"/>
                </a:lnTo>
                <a:lnTo>
                  <a:pt x="117780" y="55856"/>
                </a:lnTo>
                <a:lnTo>
                  <a:pt x="145534" y="52815"/>
                </a:lnTo>
                <a:lnTo>
                  <a:pt x="263572" y="52815"/>
                </a:lnTo>
                <a:lnTo>
                  <a:pt x="262020" y="48866"/>
                </a:lnTo>
                <a:lnTo>
                  <a:pt x="232956" y="19967"/>
                </a:lnTo>
                <a:lnTo>
                  <a:pt x="195682" y="4989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8991"/>
                </a:moveTo>
                <a:lnTo>
                  <a:pt x="271541" y="99075"/>
                </a:lnTo>
                <a:lnTo>
                  <a:pt x="271447" y="99243"/>
                </a:lnTo>
                <a:lnTo>
                  <a:pt x="271300" y="99305"/>
                </a:lnTo>
                <a:lnTo>
                  <a:pt x="271719" y="99305"/>
                </a:lnTo>
                <a:lnTo>
                  <a:pt x="271719" y="9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C009628E-83C3-4989-B06E-08F78434464F}"/>
              </a:ext>
            </a:extLst>
          </p:cNvPr>
          <p:cNvSpPr/>
          <p:nvPr/>
        </p:nvSpPr>
        <p:spPr>
          <a:xfrm>
            <a:off x="7837307" y="369566"/>
            <a:ext cx="200137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929" y="311582"/>
                </a:lnTo>
                <a:lnTo>
                  <a:pt x="66929" y="131451"/>
                </a:lnTo>
                <a:lnTo>
                  <a:pt x="68179" y="114382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6" y="52815"/>
                </a:lnTo>
                <a:lnTo>
                  <a:pt x="429529" y="50469"/>
                </a:lnTo>
                <a:lnTo>
                  <a:pt x="63411" y="50469"/>
                </a:lnTo>
                <a:lnTo>
                  <a:pt x="63411" y="825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3"/>
                </a:lnTo>
                <a:lnTo>
                  <a:pt x="158273" y="56770"/>
                </a:lnTo>
                <a:lnTo>
                  <a:pt x="183638" y="88321"/>
                </a:lnTo>
                <a:lnTo>
                  <a:pt x="186570" y="311582"/>
                </a:lnTo>
                <a:lnTo>
                  <a:pt x="253479" y="311582"/>
                </a:lnTo>
                <a:lnTo>
                  <a:pt x="253479" y="133817"/>
                </a:lnTo>
                <a:lnTo>
                  <a:pt x="257509" y="98371"/>
                </a:lnTo>
                <a:lnTo>
                  <a:pt x="269605" y="73059"/>
                </a:lnTo>
                <a:lnTo>
                  <a:pt x="289777" y="57875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6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6"/>
                </a:lnTo>
                <a:lnTo>
                  <a:pt x="371098" y="97866"/>
                </a:lnTo>
                <a:lnTo>
                  <a:pt x="373130" y="311582"/>
                </a:lnTo>
                <a:lnTo>
                  <a:pt x="440018" y="311582"/>
                </a:lnTo>
                <a:lnTo>
                  <a:pt x="439920" y="101452"/>
                </a:lnTo>
                <a:lnTo>
                  <a:pt x="433681" y="57439"/>
                </a:lnTo>
                <a:lnTo>
                  <a:pt x="430926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9" y="50469"/>
                </a:lnTo>
                <a:lnTo>
                  <a:pt x="414664" y="25521"/>
                </a:lnTo>
                <a:lnTo>
                  <a:pt x="382949" y="6378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B97BDA6D-634A-4A8B-90D1-89FC45BABEAE}"/>
              </a:ext>
            </a:extLst>
          </p:cNvPr>
          <p:cNvSpPr/>
          <p:nvPr/>
        </p:nvSpPr>
        <p:spPr>
          <a:xfrm>
            <a:off x="8070327" y="373318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426AFE7E-8C76-41A6-B036-9A1989B897BA}"/>
              </a:ext>
            </a:extLst>
          </p:cNvPr>
          <p:cNvSpPr/>
          <p:nvPr/>
        </p:nvSpPr>
        <p:spPr>
          <a:xfrm>
            <a:off x="8055129" y="320754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48"/>
                </a:lnTo>
                <a:lnTo>
                  <a:pt x="66835" y="63348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61EB2F44-9AA6-45D9-A3F1-60DA2214E235}"/>
              </a:ext>
            </a:extLst>
          </p:cNvPr>
          <p:cNvSpPr/>
          <p:nvPr/>
        </p:nvSpPr>
        <p:spPr>
          <a:xfrm>
            <a:off x="8096921" y="369561"/>
            <a:ext cx="123028" cy="145554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51"/>
                </a:lnTo>
                <a:lnTo>
                  <a:pt x="22556" y="278435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53"/>
                </a:lnTo>
                <a:lnTo>
                  <a:pt x="245160" y="282826"/>
                </a:lnTo>
                <a:lnTo>
                  <a:pt x="257536" y="266976"/>
                </a:lnTo>
                <a:lnTo>
                  <a:pt x="135577" y="266976"/>
                </a:lnTo>
                <a:lnTo>
                  <a:pt x="107497" y="263680"/>
                </a:lnTo>
                <a:lnTo>
                  <a:pt x="86701" y="253792"/>
                </a:lnTo>
                <a:lnTo>
                  <a:pt x="73173" y="237304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701"/>
                </a:lnTo>
                <a:lnTo>
                  <a:pt x="49296" y="18795"/>
                </a:lnTo>
                <a:lnTo>
                  <a:pt x="17144" y="47265"/>
                </a:lnTo>
                <a:lnTo>
                  <a:pt x="6439" y="86887"/>
                </a:lnTo>
                <a:lnTo>
                  <a:pt x="8349" y="106498"/>
                </a:lnTo>
                <a:lnTo>
                  <a:pt x="36983" y="150801"/>
                </a:lnTo>
                <a:lnTo>
                  <a:pt x="82539" y="171283"/>
                </a:lnTo>
                <a:lnTo>
                  <a:pt x="151234" y="187801"/>
                </a:lnTo>
                <a:lnTo>
                  <a:pt x="164684" y="191175"/>
                </a:lnTo>
                <a:lnTo>
                  <a:pt x="200610" y="216378"/>
                </a:lnTo>
                <a:lnTo>
                  <a:pt x="203030" y="227092"/>
                </a:lnTo>
                <a:lnTo>
                  <a:pt x="199452" y="244553"/>
                </a:lnTo>
                <a:lnTo>
                  <a:pt x="187012" y="257015"/>
                </a:lnTo>
                <a:lnTo>
                  <a:pt x="165718" y="264487"/>
                </a:lnTo>
                <a:lnTo>
                  <a:pt x="135577" y="266976"/>
                </a:lnTo>
                <a:lnTo>
                  <a:pt x="257536" y="266976"/>
                </a:lnTo>
                <a:lnTo>
                  <a:pt x="258900" y="265228"/>
                </a:lnTo>
                <a:lnTo>
                  <a:pt x="267147" y="244688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76"/>
                </a:lnTo>
                <a:lnTo>
                  <a:pt x="193285" y="138221"/>
                </a:lnTo>
                <a:lnTo>
                  <a:pt x="145927" y="127028"/>
                </a:lnTo>
                <a:lnTo>
                  <a:pt x="126027" y="122500"/>
                </a:lnTo>
                <a:lnTo>
                  <a:pt x="81107" y="102992"/>
                </a:lnTo>
                <a:lnTo>
                  <a:pt x="73338" y="83934"/>
                </a:lnTo>
                <a:lnTo>
                  <a:pt x="76790" y="70335"/>
                </a:lnTo>
                <a:lnTo>
                  <a:pt x="87142" y="60619"/>
                </a:lnTo>
                <a:lnTo>
                  <a:pt x="104388" y="54790"/>
                </a:lnTo>
                <a:lnTo>
                  <a:pt x="128519" y="52846"/>
                </a:lnTo>
                <a:lnTo>
                  <a:pt x="247311" y="52846"/>
                </a:lnTo>
                <a:lnTo>
                  <a:pt x="246597" y="51241"/>
                </a:lnTo>
                <a:lnTo>
                  <a:pt x="217082" y="21161"/>
                </a:lnTo>
                <a:lnTo>
                  <a:pt x="179701" y="5291"/>
                </a:lnTo>
                <a:lnTo>
                  <a:pt x="157597" y="1323"/>
                </a:lnTo>
                <a:lnTo>
                  <a:pt x="133210" y="0"/>
                </a:lnTo>
                <a:close/>
              </a:path>
              <a:path w="270509" h="320040">
                <a:moveTo>
                  <a:pt x="247311" y="52846"/>
                </a:moveTo>
                <a:lnTo>
                  <a:pt x="128519" y="52846"/>
                </a:lnTo>
                <a:lnTo>
                  <a:pt x="152368" y="55376"/>
                </a:lnTo>
                <a:lnTo>
                  <a:pt x="170589" y="62965"/>
                </a:lnTo>
                <a:lnTo>
                  <a:pt x="183174" y="75609"/>
                </a:lnTo>
                <a:lnTo>
                  <a:pt x="190119" y="93306"/>
                </a:lnTo>
                <a:lnTo>
                  <a:pt x="259950" y="93306"/>
                </a:lnTo>
                <a:lnTo>
                  <a:pt x="255301" y="70786"/>
                </a:lnTo>
                <a:lnTo>
                  <a:pt x="247311" y="52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1A1CDB48-D94B-44C6-8629-ED754BF0F0F6}"/>
              </a:ext>
            </a:extLst>
          </p:cNvPr>
          <p:cNvSpPr/>
          <p:nvPr/>
        </p:nvSpPr>
        <p:spPr>
          <a:xfrm>
            <a:off x="822915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15"/>
                </a:moveTo>
                <a:lnTo>
                  <a:pt x="145524" y="52815"/>
                </a:lnTo>
                <a:lnTo>
                  <a:pt x="172994" y="55418"/>
                </a:lnTo>
                <a:lnTo>
                  <a:pt x="192632" y="63229"/>
                </a:lnTo>
                <a:lnTo>
                  <a:pt x="204426" y="76249"/>
                </a:lnTo>
                <a:lnTo>
                  <a:pt x="208360" y="94478"/>
                </a:lnTo>
                <a:lnTo>
                  <a:pt x="206661" y="105988"/>
                </a:lnTo>
                <a:lnTo>
                  <a:pt x="169308" y="129689"/>
                </a:lnTo>
                <a:lnTo>
                  <a:pt x="140770" y="133460"/>
                </a:lnTo>
                <a:lnTo>
                  <a:pt x="131286" y="134812"/>
                </a:lnTo>
                <a:lnTo>
                  <a:pt x="123494" y="136094"/>
                </a:lnTo>
                <a:lnTo>
                  <a:pt x="117399" y="137336"/>
                </a:lnTo>
                <a:lnTo>
                  <a:pt x="91710" y="141048"/>
                </a:lnTo>
                <a:lnTo>
                  <a:pt x="51798" y="151630"/>
                </a:lnTo>
                <a:lnTo>
                  <a:pt x="9391" y="188199"/>
                </a:lnTo>
                <a:lnTo>
                  <a:pt x="0" y="231783"/>
                </a:lnTo>
                <a:lnTo>
                  <a:pt x="1980" y="252017"/>
                </a:lnTo>
                <a:lnTo>
                  <a:pt x="31674" y="298650"/>
                </a:lnTo>
                <a:lnTo>
                  <a:pt x="83403" y="319541"/>
                </a:lnTo>
                <a:lnTo>
                  <a:pt x="104457" y="320932"/>
                </a:lnTo>
                <a:lnTo>
                  <a:pt x="136331" y="318624"/>
                </a:lnTo>
                <a:lnTo>
                  <a:pt x="164463" y="311697"/>
                </a:lnTo>
                <a:lnTo>
                  <a:pt x="188853" y="300144"/>
                </a:lnTo>
                <a:lnTo>
                  <a:pt x="209501" y="283959"/>
                </a:lnTo>
                <a:lnTo>
                  <a:pt x="303948" y="283959"/>
                </a:lnTo>
                <a:lnTo>
                  <a:pt x="303948" y="268138"/>
                </a:lnTo>
                <a:lnTo>
                  <a:pt x="129106" y="268138"/>
                </a:lnTo>
                <a:lnTo>
                  <a:pt x="118032" y="267624"/>
                </a:lnTo>
                <a:lnTo>
                  <a:pt x="79435" y="254036"/>
                </a:lnTo>
                <a:lnTo>
                  <a:pt x="66898" y="228820"/>
                </a:lnTo>
                <a:lnTo>
                  <a:pt x="70349" y="210056"/>
                </a:lnTo>
                <a:lnTo>
                  <a:pt x="80695" y="195402"/>
                </a:lnTo>
                <a:lnTo>
                  <a:pt x="97948" y="184843"/>
                </a:lnTo>
                <a:lnTo>
                  <a:pt x="122111" y="178382"/>
                </a:lnTo>
                <a:lnTo>
                  <a:pt x="149185" y="175122"/>
                </a:lnTo>
                <a:lnTo>
                  <a:pt x="171901" y="171195"/>
                </a:lnTo>
                <a:lnTo>
                  <a:pt x="190238" y="166609"/>
                </a:lnTo>
                <a:lnTo>
                  <a:pt x="204171" y="161377"/>
                </a:lnTo>
                <a:lnTo>
                  <a:pt x="271677" y="161377"/>
                </a:lnTo>
                <a:lnTo>
                  <a:pt x="271677" y="88594"/>
                </a:lnTo>
                <a:lnTo>
                  <a:pt x="269257" y="67374"/>
                </a:lnTo>
                <a:lnTo>
                  <a:pt x="263545" y="52815"/>
                </a:lnTo>
                <a:close/>
              </a:path>
              <a:path w="304165" h="321309">
                <a:moveTo>
                  <a:pt x="303948" y="283959"/>
                </a:moveTo>
                <a:lnTo>
                  <a:pt x="209501" y="283959"/>
                </a:lnTo>
                <a:lnTo>
                  <a:pt x="215381" y="300144"/>
                </a:lnTo>
                <a:lnTo>
                  <a:pt x="226042" y="311697"/>
                </a:lnTo>
                <a:lnTo>
                  <a:pt x="241474" y="318624"/>
                </a:lnTo>
                <a:lnTo>
                  <a:pt x="261667" y="320932"/>
                </a:lnTo>
                <a:lnTo>
                  <a:pt x="272025" y="320453"/>
                </a:lnTo>
                <a:lnTo>
                  <a:pt x="282533" y="319019"/>
                </a:lnTo>
                <a:lnTo>
                  <a:pt x="293178" y="316630"/>
                </a:lnTo>
                <a:lnTo>
                  <a:pt x="303948" y="313288"/>
                </a:lnTo>
                <a:lnTo>
                  <a:pt x="303948" y="283959"/>
                </a:lnTo>
                <a:close/>
              </a:path>
              <a:path w="304165" h="321309">
                <a:moveTo>
                  <a:pt x="271677" y="161377"/>
                </a:moveTo>
                <a:lnTo>
                  <a:pt x="204171" y="161377"/>
                </a:lnTo>
                <a:lnTo>
                  <a:pt x="204171" y="210060"/>
                </a:lnTo>
                <a:lnTo>
                  <a:pt x="202524" y="223677"/>
                </a:lnTo>
                <a:lnTo>
                  <a:pt x="177795" y="255227"/>
                </a:lnTo>
                <a:lnTo>
                  <a:pt x="129106" y="268138"/>
                </a:lnTo>
                <a:lnTo>
                  <a:pt x="281258" y="268138"/>
                </a:lnTo>
                <a:lnTo>
                  <a:pt x="276986" y="266358"/>
                </a:lnTo>
                <a:lnTo>
                  <a:pt x="274609" y="262871"/>
                </a:lnTo>
                <a:lnTo>
                  <a:pt x="272651" y="259332"/>
                </a:lnTo>
                <a:lnTo>
                  <a:pt x="271771" y="254036"/>
                </a:lnTo>
                <a:lnTo>
                  <a:pt x="271677" y="161377"/>
                </a:lnTo>
                <a:close/>
              </a:path>
              <a:path w="304165" h="321309">
                <a:moveTo>
                  <a:pt x="303948" y="266944"/>
                </a:moveTo>
                <a:lnTo>
                  <a:pt x="299257" y="267761"/>
                </a:lnTo>
                <a:lnTo>
                  <a:pt x="296127" y="268138"/>
                </a:lnTo>
                <a:lnTo>
                  <a:pt x="303948" y="268138"/>
                </a:lnTo>
                <a:lnTo>
                  <a:pt x="303948" y="266944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89"/>
                </a:lnTo>
                <a:lnTo>
                  <a:pt x="57003" y="21140"/>
                </a:lnTo>
                <a:lnTo>
                  <a:pt x="24312" y="54117"/>
                </a:lnTo>
                <a:lnTo>
                  <a:pt x="11120" y="101504"/>
                </a:lnTo>
                <a:lnTo>
                  <a:pt x="78049" y="101504"/>
                </a:lnTo>
                <a:lnTo>
                  <a:pt x="84026" y="80198"/>
                </a:lnTo>
                <a:lnTo>
                  <a:pt x="97262" y="64983"/>
                </a:lnTo>
                <a:lnTo>
                  <a:pt x="117760" y="55856"/>
                </a:lnTo>
                <a:lnTo>
                  <a:pt x="145524" y="52815"/>
                </a:lnTo>
                <a:lnTo>
                  <a:pt x="263545" y="52815"/>
                </a:lnTo>
                <a:lnTo>
                  <a:pt x="261995" y="48866"/>
                </a:lnTo>
                <a:lnTo>
                  <a:pt x="232956" y="19967"/>
                </a:lnTo>
                <a:lnTo>
                  <a:pt x="195686" y="4989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305A634F-A8D6-4E19-8A84-5B8507B91970}"/>
              </a:ext>
            </a:extLst>
          </p:cNvPr>
          <p:cNvSpPr/>
          <p:nvPr/>
        </p:nvSpPr>
        <p:spPr>
          <a:xfrm>
            <a:off x="8375571" y="369566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67" y="311582"/>
                </a:lnTo>
                <a:lnTo>
                  <a:pt x="66867" y="132645"/>
                </a:lnTo>
                <a:lnTo>
                  <a:pt x="68114" y="11631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51"/>
                </a:lnTo>
                <a:close/>
              </a:path>
              <a:path w="266700" h="311784">
                <a:moveTo>
                  <a:pt x="256243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1"/>
                </a:lnTo>
                <a:lnTo>
                  <a:pt x="194901" y="91100"/>
                </a:lnTo>
                <a:lnTo>
                  <a:pt x="199491" y="120875"/>
                </a:lnTo>
                <a:lnTo>
                  <a:pt x="199491" y="311582"/>
                </a:lnTo>
                <a:lnTo>
                  <a:pt x="266410" y="31158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8"/>
                </a:lnTo>
                <a:lnTo>
                  <a:pt x="256243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79"/>
                </a:lnTo>
                <a:lnTo>
                  <a:pt x="104564" y="13510"/>
                </a:lnTo>
                <a:lnTo>
                  <a:pt x="82740" y="30382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3" y="52815"/>
                </a:lnTo>
                <a:lnTo>
                  <a:pt x="222163" y="14559"/>
                </a:lnTo>
                <a:lnTo>
                  <a:pt x="182854" y="1625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FCBF4F24-1091-41AA-ADDB-7F131E2AC1DE}"/>
              </a:ext>
            </a:extLst>
          </p:cNvPr>
          <p:cNvSpPr/>
          <p:nvPr/>
        </p:nvSpPr>
        <p:spPr>
          <a:xfrm>
            <a:off x="8505776" y="369305"/>
            <a:ext cx="138334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15"/>
                </a:moveTo>
                <a:lnTo>
                  <a:pt x="145534" y="52815"/>
                </a:lnTo>
                <a:lnTo>
                  <a:pt x="172981" y="55418"/>
                </a:lnTo>
                <a:lnTo>
                  <a:pt x="192600" y="63229"/>
                </a:lnTo>
                <a:lnTo>
                  <a:pt x="204379" y="76249"/>
                </a:lnTo>
                <a:lnTo>
                  <a:pt x="208307" y="94478"/>
                </a:lnTo>
                <a:lnTo>
                  <a:pt x="206617" y="105988"/>
                </a:lnTo>
                <a:lnTo>
                  <a:pt x="169293" y="129689"/>
                </a:lnTo>
                <a:lnTo>
                  <a:pt x="140783" y="133460"/>
                </a:lnTo>
                <a:lnTo>
                  <a:pt x="131276" y="134812"/>
                </a:lnTo>
                <a:lnTo>
                  <a:pt x="123452" y="136094"/>
                </a:lnTo>
                <a:lnTo>
                  <a:pt x="117315" y="137336"/>
                </a:lnTo>
                <a:lnTo>
                  <a:pt x="91668" y="141048"/>
                </a:lnTo>
                <a:lnTo>
                  <a:pt x="51779" y="151630"/>
                </a:lnTo>
                <a:lnTo>
                  <a:pt x="9384" y="188199"/>
                </a:lnTo>
                <a:lnTo>
                  <a:pt x="0" y="231783"/>
                </a:lnTo>
                <a:lnTo>
                  <a:pt x="1973" y="252017"/>
                </a:lnTo>
                <a:lnTo>
                  <a:pt x="31684" y="298650"/>
                </a:lnTo>
                <a:lnTo>
                  <a:pt x="83405" y="319541"/>
                </a:lnTo>
                <a:lnTo>
                  <a:pt x="104457" y="320932"/>
                </a:lnTo>
                <a:lnTo>
                  <a:pt x="136301" y="318624"/>
                </a:lnTo>
                <a:lnTo>
                  <a:pt x="164420" y="311697"/>
                </a:lnTo>
                <a:lnTo>
                  <a:pt x="188810" y="300144"/>
                </a:lnTo>
                <a:lnTo>
                  <a:pt x="209470" y="283959"/>
                </a:lnTo>
                <a:lnTo>
                  <a:pt x="303917" y="283959"/>
                </a:lnTo>
                <a:lnTo>
                  <a:pt x="303917" y="268138"/>
                </a:lnTo>
                <a:lnTo>
                  <a:pt x="129085" y="268138"/>
                </a:lnTo>
                <a:lnTo>
                  <a:pt x="117993" y="267624"/>
                </a:lnTo>
                <a:lnTo>
                  <a:pt x="79426" y="254036"/>
                </a:lnTo>
                <a:lnTo>
                  <a:pt x="66929" y="228820"/>
                </a:lnTo>
                <a:lnTo>
                  <a:pt x="70370" y="210056"/>
                </a:lnTo>
                <a:lnTo>
                  <a:pt x="80691" y="195402"/>
                </a:lnTo>
                <a:lnTo>
                  <a:pt x="97913" y="184843"/>
                </a:lnTo>
                <a:lnTo>
                  <a:pt x="122048" y="178382"/>
                </a:lnTo>
                <a:lnTo>
                  <a:pt x="149159" y="175122"/>
                </a:lnTo>
                <a:lnTo>
                  <a:pt x="171901" y="171195"/>
                </a:lnTo>
                <a:lnTo>
                  <a:pt x="190263" y="166609"/>
                </a:lnTo>
                <a:lnTo>
                  <a:pt x="204234" y="161377"/>
                </a:lnTo>
                <a:lnTo>
                  <a:pt x="271709" y="161377"/>
                </a:lnTo>
                <a:lnTo>
                  <a:pt x="271709" y="88594"/>
                </a:lnTo>
                <a:lnTo>
                  <a:pt x="269280" y="67374"/>
                </a:lnTo>
                <a:lnTo>
                  <a:pt x="263553" y="52815"/>
                </a:lnTo>
                <a:close/>
              </a:path>
              <a:path w="304165" h="321309">
                <a:moveTo>
                  <a:pt x="303917" y="283959"/>
                </a:moveTo>
                <a:lnTo>
                  <a:pt x="209470" y="283959"/>
                </a:lnTo>
                <a:lnTo>
                  <a:pt x="215391" y="300144"/>
                </a:lnTo>
                <a:lnTo>
                  <a:pt x="226070" y="311697"/>
                </a:lnTo>
                <a:lnTo>
                  <a:pt x="241506" y="318624"/>
                </a:lnTo>
                <a:lnTo>
                  <a:pt x="261698" y="320932"/>
                </a:lnTo>
                <a:lnTo>
                  <a:pt x="272031" y="320453"/>
                </a:lnTo>
                <a:lnTo>
                  <a:pt x="282513" y="319019"/>
                </a:lnTo>
                <a:lnTo>
                  <a:pt x="293143" y="316630"/>
                </a:lnTo>
                <a:lnTo>
                  <a:pt x="303917" y="313288"/>
                </a:lnTo>
                <a:lnTo>
                  <a:pt x="303917" y="283959"/>
                </a:lnTo>
                <a:close/>
              </a:path>
              <a:path w="304165" h="321309">
                <a:moveTo>
                  <a:pt x="271709" y="161377"/>
                </a:moveTo>
                <a:lnTo>
                  <a:pt x="204234" y="161377"/>
                </a:lnTo>
                <a:lnTo>
                  <a:pt x="204234" y="210060"/>
                </a:lnTo>
                <a:lnTo>
                  <a:pt x="202576" y="223677"/>
                </a:lnTo>
                <a:lnTo>
                  <a:pt x="177732" y="255227"/>
                </a:lnTo>
                <a:lnTo>
                  <a:pt x="129085" y="268138"/>
                </a:lnTo>
                <a:lnTo>
                  <a:pt x="281289" y="268138"/>
                </a:lnTo>
                <a:lnTo>
                  <a:pt x="276923" y="266358"/>
                </a:lnTo>
                <a:lnTo>
                  <a:pt x="274588" y="262871"/>
                </a:lnTo>
                <a:lnTo>
                  <a:pt x="272651" y="259332"/>
                </a:lnTo>
                <a:lnTo>
                  <a:pt x="271800" y="254036"/>
                </a:lnTo>
                <a:lnTo>
                  <a:pt x="271709" y="161377"/>
                </a:lnTo>
                <a:close/>
              </a:path>
              <a:path w="304165" h="321309">
                <a:moveTo>
                  <a:pt x="303917" y="266944"/>
                </a:moveTo>
                <a:lnTo>
                  <a:pt x="299205" y="267761"/>
                </a:lnTo>
                <a:lnTo>
                  <a:pt x="296158" y="268138"/>
                </a:lnTo>
                <a:lnTo>
                  <a:pt x="303917" y="268138"/>
                </a:lnTo>
                <a:lnTo>
                  <a:pt x="303917" y="266944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89"/>
                </a:lnTo>
                <a:lnTo>
                  <a:pt x="56940" y="21140"/>
                </a:lnTo>
                <a:lnTo>
                  <a:pt x="24364" y="54117"/>
                </a:lnTo>
                <a:lnTo>
                  <a:pt x="11130" y="101504"/>
                </a:lnTo>
                <a:lnTo>
                  <a:pt x="78081" y="101504"/>
                </a:lnTo>
                <a:lnTo>
                  <a:pt x="84041" y="80198"/>
                </a:lnTo>
                <a:lnTo>
                  <a:pt x="97264" y="64983"/>
                </a:lnTo>
                <a:lnTo>
                  <a:pt x="117758" y="55856"/>
                </a:lnTo>
                <a:lnTo>
                  <a:pt x="145534" y="52815"/>
                </a:lnTo>
                <a:lnTo>
                  <a:pt x="263553" y="52815"/>
                </a:lnTo>
                <a:lnTo>
                  <a:pt x="261999" y="48866"/>
                </a:lnTo>
                <a:lnTo>
                  <a:pt x="232924" y="19967"/>
                </a:lnTo>
                <a:lnTo>
                  <a:pt x="195666" y="4989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1EE1E6B1-5AFE-4FD5-A74E-E99BF69D5FE1}"/>
              </a:ext>
            </a:extLst>
          </p:cNvPr>
          <p:cNvSpPr/>
          <p:nvPr/>
        </p:nvSpPr>
        <p:spPr>
          <a:xfrm>
            <a:off x="8652194" y="369566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51"/>
                </a:moveTo>
                <a:lnTo>
                  <a:pt x="0" y="8251"/>
                </a:lnTo>
                <a:lnTo>
                  <a:pt x="0" y="311582"/>
                </a:lnTo>
                <a:lnTo>
                  <a:pt x="66835" y="311582"/>
                </a:lnTo>
                <a:lnTo>
                  <a:pt x="66835" y="167251"/>
                </a:lnTo>
                <a:lnTo>
                  <a:pt x="68353" y="144158"/>
                </a:lnTo>
                <a:lnTo>
                  <a:pt x="80423" y="105404"/>
                </a:lnTo>
                <a:lnTo>
                  <a:pt x="116891" y="69979"/>
                </a:lnTo>
                <a:lnTo>
                  <a:pt x="126416" y="66898"/>
                </a:lnTo>
                <a:lnTo>
                  <a:pt x="62793" y="66898"/>
                </a:lnTo>
                <a:lnTo>
                  <a:pt x="62793" y="825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16" y="66898"/>
                </a:lnTo>
                <a:lnTo>
                  <a:pt x="132190" y="65030"/>
                </a:lnTo>
                <a:lnTo>
                  <a:pt x="149042" y="63380"/>
                </a:lnTo>
                <a:lnTo>
                  <a:pt x="177764" y="63380"/>
                </a:lnTo>
                <a:lnTo>
                  <a:pt x="177764" y="178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80"/>
                </a:moveTo>
                <a:lnTo>
                  <a:pt x="149042" y="63380"/>
                </a:lnTo>
                <a:lnTo>
                  <a:pt x="155649" y="63561"/>
                </a:lnTo>
                <a:lnTo>
                  <a:pt x="162637" y="64107"/>
                </a:lnTo>
                <a:lnTo>
                  <a:pt x="170052" y="65030"/>
                </a:lnTo>
                <a:lnTo>
                  <a:pt x="177764" y="66312"/>
                </a:lnTo>
                <a:lnTo>
                  <a:pt x="177764" y="63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495B600C-5CCA-488E-A477-823B1E3354D9}"/>
              </a:ext>
            </a:extLst>
          </p:cNvPr>
          <p:cNvSpPr/>
          <p:nvPr/>
        </p:nvSpPr>
        <p:spPr>
          <a:xfrm>
            <a:off x="7565418" y="321335"/>
            <a:ext cx="132558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5"/>
                </a:lnTo>
                <a:lnTo>
                  <a:pt x="6277" y="45215"/>
                </a:lnTo>
                <a:lnTo>
                  <a:pt x="0" y="90060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60"/>
                </a:lnTo>
                <a:lnTo>
                  <a:pt x="73924" y="172560"/>
                </a:lnTo>
                <a:lnTo>
                  <a:pt x="73924" y="63212"/>
                </a:lnTo>
                <a:lnTo>
                  <a:pt x="291362" y="6321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1" name="object 29">
            <a:extLst>
              <a:ext uri="{FF2B5EF4-FFF2-40B4-BE49-F238E27FC236}">
                <a16:creationId xmlns:a16="http://schemas.microsoft.com/office/drawing/2014/main" id="{07D1DED1-30CC-4D3F-8882-1782A43E0B1C}"/>
              </a:ext>
            </a:extLst>
          </p:cNvPr>
          <p:cNvSpPr/>
          <p:nvPr/>
        </p:nvSpPr>
        <p:spPr>
          <a:xfrm>
            <a:off x="8611943" y="551671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27"/>
                </a:lnTo>
                <a:lnTo>
                  <a:pt x="30564" y="8376"/>
                </a:lnTo>
                <a:lnTo>
                  <a:pt x="29077" y="5099"/>
                </a:lnTo>
                <a:lnTo>
                  <a:pt x="26177" y="3047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CDCFE8B2-A9CD-4D98-936B-CF9D32A872D6}"/>
              </a:ext>
            </a:extLst>
          </p:cNvPr>
          <p:cNvSpPr/>
          <p:nvPr/>
        </p:nvSpPr>
        <p:spPr>
          <a:xfrm>
            <a:off x="7521255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601"/>
                </a:lnTo>
                <a:lnTo>
                  <a:pt x="1842" y="111954"/>
                </a:lnTo>
                <a:lnTo>
                  <a:pt x="0" y="118718"/>
                </a:lnTo>
                <a:lnTo>
                  <a:pt x="1057" y="124572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19"/>
                </a:lnTo>
                <a:lnTo>
                  <a:pt x="2652496" y="127933"/>
                </a:lnTo>
                <a:lnTo>
                  <a:pt x="2531881" y="127933"/>
                </a:lnTo>
                <a:lnTo>
                  <a:pt x="2522608" y="127255"/>
                </a:lnTo>
                <a:lnTo>
                  <a:pt x="2517354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81" y="13172"/>
                </a:lnTo>
                <a:lnTo>
                  <a:pt x="2523902" y="11971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21"/>
                </a:lnTo>
                <a:lnTo>
                  <a:pt x="2551938" y="61197"/>
                </a:lnTo>
                <a:lnTo>
                  <a:pt x="2576759" y="93180"/>
                </a:lnTo>
                <a:lnTo>
                  <a:pt x="2576079" y="100140"/>
                </a:lnTo>
                <a:lnTo>
                  <a:pt x="2542722" y="127301"/>
                </a:lnTo>
                <a:lnTo>
                  <a:pt x="2531881" y="127933"/>
                </a:lnTo>
                <a:lnTo>
                  <a:pt x="2652496" y="127933"/>
                </a:lnTo>
                <a:lnTo>
                  <a:pt x="2654436" y="126899"/>
                </a:lnTo>
                <a:lnTo>
                  <a:pt x="2664052" y="117474"/>
                </a:lnTo>
                <a:lnTo>
                  <a:pt x="2669824" y="106091"/>
                </a:lnTo>
                <a:lnTo>
                  <a:pt x="2687378" y="42626"/>
                </a:lnTo>
                <a:lnTo>
                  <a:pt x="2571544" y="42626"/>
                </a:lnTo>
                <a:lnTo>
                  <a:pt x="2560895" y="38057"/>
                </a:lnTo>
                <a:lnTo>
                  <a:pt x="2551345" y="34802"/>
                </a:lnTo>
                <a:lnTo>
                  <a:pt x="2542891" y="32855"/>
                </a:lnTo>
                <a:lnTo>
                  <a:pt x="2535535" y="32208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81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1"/>
                </a:lnTo>
                <a:lnTo>
                  <a:pt x="2428964" y="80257"/>
                </a:lnTo>
                <a:lnTo>
                  <a:pt x="2420596" y="80887"/>
                </a:lnTo>
                <a:lnTo>
                  <a:pt x="2398178" y="80887"/>
                </a:lnTo>
                <a:lnTo>
                  <a:pt x="2398178" y="126153"/>
                </a:lnTo>
                <a:lnTo>
                  <a:pt x="2517354" y="126153"/>
                </a:lnTo>
                <a:lnTo>
                  <a:pt x="2512930" y="125225"/>
                </a:lnTo>
                <a:lnTo>
                  <a:pt x="2502845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49"/>
                </a:lnTo>
                <a:lnTo>
                  <a:pt x="2542330" y="87599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506960" y="73254"/>
                </a:lnTo>
                <a:lnTo>
                  <a:pt x="2504593" y="71840"/>
                </a:lnTo>
                <a:lnTo>
                  <a:pt x="2499494" y="68856"/>
                </a:lnTo>
                <a:lnTo>
                  <a:pt x="2495745" y="64961"/>
                </a:lnTo>
                <a:lnTo>
                  <a:pt x="2490887" y="55537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38"/>
                </a:lnTo>
                <a:lnTo>
                  <a:pt x="2517881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09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3"/>
                </a:lnTo>
                <a:lnTo>
                  <a:pt x="2552140" y="13656"/>
                </a:lnTo>
                <a:lnTo>
                  <a:pt x="2561785" y="16466"/>
                </a:lnTo>
                <a:lnTo>
                  <a:pt x="2571544" y="20407"/>
                </a:lnTo>
                <a:lnTo>
                  <a:pt x="2571544" y="42626"/>
                </a:lnTo>
                <a:lnTo>
                  <a:pt x="2687378" y="4262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3" name="object 31">
            <a:extLst>
              <a:ext uri="{FF2B5EF4-FFF2-40B4-BE49-F238E27FC236}">
                <a16:creationId xmlns:a16="http://schemas.microsoft.com/office/drawing/2014/main" id="{795EF41B-0440-43E7-B41D-ED8E95D92E00}"/>
              </a:ext>
            </a:extLst>
          </p:cNvPr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00" y="135692"/>
                </a:lnTo>
                <a:lnTo>
                  <a:pt x="2629391" y="135692"/>
                </a:lnTo>
                <a:lnTo>
                  <a:pt x="2642385" y="133328"/>
                </a:lnTo>
                <a:lnTo>
                  <a:pt x="2652499" y="127933"/>
                </a:lnTo>
                <a:lnTo>
                  <a:pt x="2531870" y="127933"/>
                </a:lnTo>
                <a:lnTo>
                  <a:pt x="2522602" y="127255"/>
                </a:lnTo>
                <a:lnTo>
                  <a:pt x="2517348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907" y="13172"/>
                </a:lnTo>
                <a:lnTo>
                  <a:pt x="2523896" y="11980"/>
                </a:lnTo>
                <a:lnTo>
                  <a:pt x="2533189" y="11423"/>
                </a:lnTo>
                <a:lnTo>
                  <a:pt x="2693415" y="11423"/>
                </a:lnTo>
                <a:lnTo>
                  <a:pt x="2693363" y="11130"/>
                </a:lnTo>
                <a:lnTo>
                  <a:pt x="2689939" y="670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208"/>
                </a:moveTo>
                <a:lnTo>
                  <a:pt x="2530383" y="32208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17"/>
                </a:lnTo>
                <a:lnTo>
                  <a:pt x="2551936" y="61195"/>
                </a:lnTo>
                <a:lnTo>
                  <a:pt x="2576748" y="93180"/>
                </a:lnTo>
                <a:lnTo>
                  <a:pt x="2576070" y="100144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9" y="127933"/>
                </a:lnTo>
                <a:lnTo>
                  <a:pt x="2654428" y="126904"/>
                </a:lnTo>
                <a:lnTo>
                  <a:pt x="2664046" y="117476"/>
                </a:lnTo>
                <a:lnTo>
                  <a:pt x="2669824" y="106091"/>
                </a:lnTo>
                <a:lnTo>
                  <a:pt x="2687376" y="42626"/>
                </a:lnTo>
                <a:lnTo>
                  <a:pt x="2571544" y="42626"/>
                </a:lnTo>
                <a:lnTo>
                  <a:pt x="2560894" y="38061"/>
                </a:lnTo>
                <a:lnTo>
                  <a:pt x="2551339" y="34806"/>
                </a:lnTo>
                <a:lnTo>
                  <a:pt x="2542883" y="32857"/>
                </a:lnTo>
                <a:lnTo>
                  <a:pt x="2535524" y="32208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907" y="13172"/>
                </a:moveTo>
                <a:lnTo>
                  <a:pt x="2419455" y="13172"/>
                </a:lnTo>
                <a:lnTo>
                  <a:pt x="2428142" y="13798"/>
                </a:lnTo>
                <a:lnTo>
                  <a:pt x="2435758" y="15677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6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48" y="126153"/>
                </a:lnTo>
                <a:lnTo>
                  <a:pt x="2512924" y="125225"/>
                </a:lnTo>
                <a:lnTo>
                  <a:pt x="2502840" y="121850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1" y="13643"/>
                </a:lnTo>
                <a:lnTo>
                  <a:pt x="2517907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09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15" y="11423"/>
                </a:moveTo>
                <a:lnTo>
                  <a:pt x="2533189" y="11423"/>
                </a:lnTo>
                <a:lnTo>
                  <a:pt x="2542603" y="11982"/>
                </a:lnTo>
                <a:lnTo>
                  <a:pt x="2552135" y="13660"/>
                </a:lnTo>
                <a:lnTo>
                  <a:pt x="2561783" y="16463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6" y="42626"/>
                </a:lnTo>
                <a:lnTo>
                  <a:pt x="2694420" y="17067"/>
                </a:lnTo>
                <a:lnTo>
                  <a:pt x="2693415" y="114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2751C6C0-9D46-4A0E-A5AA-C53B9F043367}"/>
              </a:ext>
            </a:extLst>
          </p:cNvPr>
          <p:cNvGraphicFramePr>
            <a:graphicFrameLocks noGrp="1"/>
          </p:cNvGraphicFramePr>
          <p:nvPr/>
        </p:nvGraphicFramePr>
        <p:xfrm>
          <a:off x="526086" y="3126255"/>
          <a:ext cx="5377711" cy="5674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76115">
                  <a:extLst>
                    <a:ext uri="{9D8B030D-6E8A-4147-A177-3AD203B41FA5}">
                      <a16:colId xmlns:a16="http://schemas.microsoft.com/office/drawing/2014/main" val="608258973"/>
                    </a:ext>
                  </a:extLst>
                </a:gridCol>
                <a:gridCol w="1222207">
                  <a:extLst>
                    <a:ext uri="{9D8B030D-6E8A-4147-A177-3AD203B41FA5}">
                      <a16:colId xmlns:a16="http://schemas.microsoft.com/office/drawing/2014/main" val="3961986086"/>
                    </a:ext>
                  </a:extLst>
                </a:gridCol>
                <a:gridCol w="1195047">
                  <a:extLst>
                    <a:ext uri="{9D8B030D-6E8A-4147-A177-3AD203B41FA5}">
                      <a16:colId xmlns:a16="http://schemas.microsoft.com/office/drawing/2014/main" val="2214815179"/>
                    </a:ext>
                  </a:extLst>
                </a:gridCol>
                <a:gridCol w="1584342">
                  <a:extLst>
                    <a:ext uri="{9D8B030D-6E8A-4147-A177-3AD203B41FA5}">
                      <a16:colId xmlns:a16="http://schemas.microsoft.com/office/drawing/2014/main" val="2110284807"/>
                    </a:ext>
                  </a:extLst>
                </a:gridCol>
              </a:tblGrid>
              <a:tr h="13429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NOVIEMBRE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55395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de </a:t>
                      </a:r>
                      <a:r>
                        <a:rPr lang="pt-BR" sz="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la</a:t>
                      </a:r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Diabetes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Curso maternidad y paternidad responsable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Día Libre de Alcohol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contra la Neumonía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932042"/>
                  </a:ext>
                </a:extLst>
              </a:tr>
            </a:tbl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41FA90C2-E936-4951-8FF1-9A8ED1E4E2FE}"/>
              </a:ext>
            </a:extLst>
          </p:cNvPr>
          <p:cNvSpPr/>
          <p:nvPr/>
        </p:nvSpPr>
        <p:spPr>
          <a:xfrm>
            <a:off x="3376242" y="238139"/>
            <a:ext cx="3162702" cy="47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56" b="1" dirty="0">
                <a:solidFill>
                  <a:schemeClr val="accent1"/>
                </a:solidFill>
              </a:rPr>
              <a:t>Actividades 2020</a:t>
            </a:r>
            <a:endParaRPr lang="es-CO" sz="2456" b="1" dirty="0"/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AACE144E-A88F-4B34-8F34-3DE8D802B0C7}"/>
              </a:ext>
            </a:extLst>
          </p:cNvPr>
          <p:cNvGraphicFramePr>
            <a:graphicFrameLocks noGrp="1"/>
          </p:cNvGraphicFramePr>
          <p:nvPr/>
        </p:nvGraphicFramePr>
        <p:xfrm>
          <a:off x="526086" y="3978879"/>
          <a:ext cx="5377711" cy="6333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97471">
                  <a:extLst>
                    <a:ext uri="{9D8B030D-6E8A-4147-A177-3AD203B41FA5}">
                      <a16:colId xmlns:a16="http://schemas.microsoft.com/office/drawing/2014/main" val="3661834523"/>
                    </a:ext>
                  </a:extLst>
                </a:gridCol>
                <a:gridCol w="979478">
                  <a:extLst>
                    <a:ext uri="{9D8B030D-6E8A-4147-A177-3AD203B41FA5}">
                      <a16:colId xmlns:a16="http://schemas.microsoft.com/office/drawing/2014/main" val="4080013579"/>
                    </a:ext>
                  </a:extLst>
                </a:gridCol>
                <a:gridCol w="941806">
                  <a:extLst>
                    <a:ext uri="{9D8B030D-6E8A-4147-A177-3AD203B41FA5}">
                      <a16:colId xmlns:a16="http://schemas.microsoft.com/office/drawing/2014/main" val="1736128207"/>
                    </a:ext>
                  </a:extLst>
                </a:gridCol>
                <a:gridCol w="913552">
                  <a:extLst>
                    <a:ext uri="{9D8B030D-6E8A-4147-A177-3AD203B41FA5}">
                      <a16:colId xmlns:a16="http://schemas.microsoft.com/office/drawing/2014/main" val="1267557496"/>
                    </a:ext>
                  </a:extLst>
                </a:gridCol>
                <a:gridCol w="1045404">
                  <a:extLst>
                    <a:ext uri="{9D8B030D-6E8A-4147-A177-3AD203B41FA5}">
                      <a16:colId xmlns:a16="http://schemas.microsoft.com/office/drawing/2014/main" val="1225192855"/>
                    </a:ext>
                  </a:extLst>
                </a:gridCol>
              </a:tblGrid>
              <a:tr h="13429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DICIEMBRE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265563"/>
                  </a:ext>
                </a:extLst>
              </a:tr>
              <a:tr h="4990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Morbilidad materna extrema 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Cuidado del Recien Nacido Prematuro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Internacional de las Personas con Discapacidad.</a:t>
                      </a:r>
                      <a:b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internacional del VIH - SIDA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Prevencion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de la enfermedad diarreica aguda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9894292"/>
                  </a:ext>
                </a:extLst>
              </a:tr>
            </a:tbl>
          </a:graphicData>
        </a:graphic>
      </p:graphicFrame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E2D9F527-2B40-48E3-A3E0-BE39459139B7}"/>
              </a:ext>
            </a:extLst>
          </p:cNvPr>
          <p:cNvGraphicFramePr>
            <a:graphicFrameLocks noGrp="1"/>
          </p:cNvGraphicFramePr>
          <p:nvPr/>
        </p:nvGraphicFramePr>
        <p:xfrm>
          <a:off x="526087" y="2086568"/>
          <a:ext cx="5377712" cy="7884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24170">
                  <a:extLst>
                    <a:ext uri="{9D8B030D-6E8A-4147-A177-3AD203B41FA5}">
                      <a16:colId xmlns:a16="http://schemas.microsoft.com/office/drawing/2014/main" val="318103349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432987329"/>
                    </a:ext>
                  </a:extLst>
                </a:gridCol>
                <a:gridCol w="860434">
                  <a:extLst>
                    <a:ext uri="{9D8B030D-6E8A-4147-A177-3AD203B41FA5}">
                      <a16:colId xmlns:a16="http://schemas.microsoft.com/office/drawing/2014/main" val="1536133463"/>
                    </a:ext>
                  </a:extLst>
                </a:gridCol>
                <a:gridCol w="1139278">
                  <a:extLst>
                    <a:ext uri="{9D8B030D-6E8A-4147-A177-3AD203B41FA5}">
                      <a16:colId xmlns:a16="http://schemas.microsoft.com/office/drawing/2014/main" val="1360813188"/>
                    </a:ext>
                  </a:extLst>
                </a:gridCol>
                <a:gridCol w="1561528">
                  <a:extLst>
                    <a:ext uri="{9D8B030D-6E8A-4147-A177-3AD203B41FA5}">
                      <a16:colId xmlns:a16="http://schemas.microsoft.com/office/drawing/2014/main" val="3758610164"/>
                    </a:ext>
                  </a:extLst>
                </a:gridCol>
              </a:tblGrid>
              <a:tr h="26858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OCTUBRE 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0678028"/>
                  </a:ext>
                </a:extLst>
              </a:tr>
              <a:tr h="5198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 la Salud Mental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 la Salud Visual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Día Mundial de la Alimentación  </a:t>
                      </a:r>
                      <a:b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Mes de las Enfermedades trasmitidas por vectores-H1N1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Prevención de la Infección Respiratoria Aguda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986755"/>
                  </a:ext>
                </a:extLst>
              </a:tr>
            </a:tbl>
          </a:graphicData>
        </a:graphic>
      </p:graphicFrame>
      <p:pic>
        <p:nvPicPr>
          <p:cNvPr id="31" name="Imagen 30">
            <a:extLst>
              <a:ext uri="{FF2B5EF4-FFF2-40B4-BE49-F238E27FC236}">
                <a16:creationId xmlns:a16="http://schemas.microsoft.com/office/drawing/2014/main" id="{32AB45FB-CA79-4976-9DDA-1CFE99551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32" y="2447950"/>
            <a:ext cx="2405354" cy="1604537"/>
          </a:xfrm>
          <a:prstGeom prst="roundRect">
            <a:avLst/>
          </a:prstGeom>
        </p:spPr>
      </p:pic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53A1B2D2-4279-CE4D-9E4C-666B40EA0B10}"/>
              </a:ext>
            </a:extLst>
          </p:cNvPr>
          <p:cNvGraphicFramePr>
            <a:graphicFrameLocks noGrp="1"/>
          </p:cNvGraphicFramePr>
          <p:nvPr/>
        </p:nvGraphicFramePr>
        <p:xfrm>
          <a:off x="526086" y="999775"/>
          <a:ext cx="6107884" cy="8923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6446">
                  <a:extLst>
                    <a:ext uri="{9D8B030D-6E8A-4147-A177-3AD203B41FA5}">
                      <a16:colId xmlns:a16="http://schemas.microsoft.com/office/drawing/2014/main" val="2233704721"/>
                    </a:ext>
                  </a:extLst>
                </a:gridCol>
                <a:gridCol w="645199">
                  <a:extLst>
                    <a:ext uri="{9D8B030D-6E8A-4147-A177-3AD203B41FA5}">
                      <a16:colId xmlns:a16="http://schemas.microsoft.com/office/drawing/2014/main" val="1376077491"/>
                    </a:ext>
                  </a:extLst>
                </a:gridCol>
                <a:gridCol w="630861">
                  <a:extLst>
                    <a:ext uri="{9D8B030D-6E8A-4147-A177-3AD203B41FA5}">
                      <a16:colId xmlns:a16="http://schemas.microsoft.com/office/drawing/2014/main" val="2822133570"/>
                    </a:ext>
                  </a:extLst>
                </a:gridCol>
                <a:gridCol w="836369">
                  <a:extLst>
                    <a:ext uri="{9D8B030D-6E8A-4147-A177-3AD203B41FA5}">
                      <a16:colId xmlns:a16="http://schemas.microsoft.com/office/drawing/2014/main" val="2353219290"/>
                    </a:ext>
                  </a:extLst>
                </a:gridCol>
                <a:gridCol w="643606">
                  <a:extLst>
                    <a:ext uri="{9D8B030D-6E8A-4147-A177-3AD203B41FA5}">
                      <a16:colId xmlns:a16="http://schemas.microsoft.com/office/drawing/2014/main" val="170747155"/>
                    </a:ext>
                  </a:extLst>
                </a:gridCol>
                <a:gridCol w="662723">
                  <a:extLst>
                    <a:ext uri="{9D8B030D-6E8A-4147-A177-3AD203B41FA5}">
                      <a16:colId xmlns:a16="http://schemas.microsoft.com/office/drawing/2014/main" val="867760110"/>
                    </a:ext>
                  </a:extLst>
                </a:gridCol>
                <a:gridCol w="637234">
                  <a:extLst>
                    <a:ext uri="{9D8B030D-6E8A-4147-A177-3AD203B41FA5}">
                      <a16:colId xmlns:a16="http://schemas.microsoft.com/office/drawing/2014/main" val="3052338691"/>
                    </a:ext>
                  </a:extLst>
                </a:gridCol>
                <a:gridCol w="618116">
                  <a:extLst>
                    <a:ext uri="{9D8B030D-6E8A-4147-A177-3AD203B41FA5}">
                      <a16:colId xmlns:a16="http://schemas.microsoft.com/office/drawing/2014/main" val="995243542"/>
                    </a:ext>
                  </a:extLst>
                </a:gridCol>
                <a:gridCol w="707330">
                  <a:extLst>
                    <a:ext uri="{9D8B030D-6E8A-4147-A177-3AD203B41FA5}">
                      <a16:colId xmlns:a16="http://schemas.microsoft.com/office/drawing/2014/main" val="317044876"/>
                    </a:ext>
                  </a:extLst>
                </a:gridCol>
              </a:tblGrid>
              <a:tr h="268583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SEPTIEMBRE 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septiembre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362233"/>
                  </a:ext>
                </a:extLst>
              </a:tr>
              <a:tr h="62380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de la salud Sexual (énfasis en ETS)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Sifilis gestacional 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Cáncer de mama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Trastornos hipertensivos en la gestación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Poblacion con Discapacidad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Semana Andina de prevencion del embarazo en la adolescencia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Actividad Física y Estilos de Vida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</a:rPr>
                        <a:t>Identifica y Previene el Suicidio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Dia mundial del Corazón 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4531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965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sostener, mujer, raqueta&#10;&#10;Descripción generada automáticamente">
            <a:extLst>
              <a:ext uri="{FF2B5EF4-FFF2-40B4-BE49-F238E27FC236}">
                <a16:creationId xmlns:a16="http://schemas.microsoft.com/office/drawing/2014/main" id="{D1D26C7B-2B99-41D0-AC41-865EB6555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0BB7360-3EE0-472E-A72B-EFC7FB899765}"/>
              </a:ext>
            </a:extLst>
          </p:cNvPr>
          <p:cNvGrpSpPr/>
          <p:nvPr/>
        </p:nvGrpSpPr>
        <p:grpSpPr>
          <a:xfrm>
            <a:off x="4680265" y="3941611"/>
            <a:ext cx="685800" cy="685800"/>
            <a:chOff x="751043" y="4909779"/>
            <a:chExt cx="914400" cy="9144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CBAFE77-7C95-40EF-A714-3A2330A7C4F5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EEACB128-CBDE-4335-AA71-FDCE8DDC29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Elipse 10">
            <a:extLst>
              <a:ext uri="{FF2B5EF4-FFF2-40B4-BE49-F238E27FC236}">
                <a16:creationId xmlns:a16="http://schemas.microsoft.com/office/drawing/2014/main" id="{8CAF6E35-AEA7-4EAA-8B57-23856E0AAF40}"/>
              </a:ext>
            </a:extLst>
          </p:cNvPr>
          <p:cNvSpPr/>
          <p:nvPr/>
        </p:nvSpPr>
        <p:spPr>
          <a:xfrm>
            <a:off x="5974778" y="3821652"/>
            <a:ext cx="6858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" sz="30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O" sz="3000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9782303-18FF-414A-9A54-DA87F149DC3A}"/>
              </a:ext>
            </a:extLst>
          </p:cNvPr>
          <p:cNvCxnSpPr>
            <a:cxnSpLocks/>
          </p:cNvCxnSpPr>
          <p:nvPr/>
        </p:nvCxnSpPr>
        <p:spPr>
          <a:xfrm>
            <a:off x="5436096" y="4209923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3275F7-0671-489F-96D6-FF5AA72F59C1}"/>
              </a:ext>
            </a:extLst>
          </p:cNvPr>
          <p:cNvSpPr txBox="1"/>
          <p:nvPr/>
        </p:nvSpPr>
        <p:spPr>
          <a:xfrm>
            <a:off x="6556150" y="4014511"/>
            <a:ext cx="19172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Gestión Financiera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Dra. Nora Villanueva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Coord. Gestión Salud</a:t>
            </a:r>
          </a:p>
        </p:txBody>
      </p:sp>
    </p:spTree>
    <p:extLst>
      <p:ext uri="{BB962C8B-B14F-4D97-AF65-F5344CB8AC3E}">
        <p14:creationId xmlns:p14="http://schemas.microsoft.com/office/powerpoint/2010/main" val="1032135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">
            <a:extLst>
              <a:ext uri="{FF2B5EF4-FFF2-40B4-BE49-F238E27FC236}">
                <a16:creationId xmlns:a16="http://schemas.microsoft.com/office/drawing/2014/main" id="{4EAF698F-1B5F-4E8F-873E-3A235D1BFD78}"/>
              </a:ext>
            </a:extLst>
          </p:cNvPr>
          <p:cNvSpPr txBox="1">
            <a:spLocks/>
          </p:cNvSpPr>
          <p:nvPr/>
        </p:nvSpPr>
        <p:spPr>
          <a:xfrm>
            <a:off x="371633" y="915960"/>
            <a:ext cx="7865469" cy="346105"/>
          </a:xfrm>
          <a:prstGeom prst="rect">
            <a:avLst/>
          </a:prstGeom>
        </p:spPr>
        <p:txBody>
          <a:bodyPr vert="horz" lIns="41587" tIns="20793" rIns="41587" bIns="2079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1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2020:  </a:t>
            </a:r>
            <a:r>
              <a:rPr lang="es-CO" sz="1819" b="1" dirty="0">
                <a:solidFill>
                  <a:schemeClr val="tx2"/>
                </a:solidFill>
              </a:rPr>
              <a:t> 2.881.854                                                     </a:t>
            </a:r>
            <a:r>
              <a:rPr lang="es-CO" sz="1819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2019:  </a:t>
            </a:r>
            <a:r>
              <a:rPr lang="es-CO" sz="1819" b="1" dirty="0">
                <a:solidFill>
                  <a:schemeClr val="tx2"/>
                </a:solidFill>
              </a:rPr>
              <a:t> 2.438.480 </a:t>
            </a: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DB3BAFC-B646-42CE-972E-78BE691F8EB3}"/>
              </a:ext>
            </a:extLst>
          </p:cNvPr>
          <p:cNvSpPr txBox="1">
            <a:spLocks/>
          </p:cNvSpPr>
          <p:nvPr/>
        </p:nvSpPr>
        <p:spPr>
          <a:xfrm>
            <a:off x="3076686" y="175693"/>
            <a:ext cx="4933611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_tradnl" sz="2729" dirty="0">
                <a:solidFill>
                  <a:srgbClr val="1F497D"/>
                </a:solidFill>
              </a:rPr>
              <a:t>               Composición de ingresos</a:t>
            </a:r>
          </a:p>
          <a:p>
            <a:pPr algn="ctr"/>
            <a:r>
              <a:rPr lang="es-ES_tradnl" sz="1092" dirty="0">
                <a:solidFill>
                  <a:srgbClr val="1F497D"/>
                </a:solidFill>
              </a:rPr>
              <a:t>(COP MM -%)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3A41016D-644D-4C31-A057-6D2EF391B16E}"/>
              </a:ext>
            </a:extLst>
          </p:cNvPr>
          <p:cNvSpPr/>
          <p:nvPr/>
        </p:nvSpPr>
        <p:spPr>
          <a:xfrm>
            <a:off x="3836732" y="243684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5BE8B4-0FD0-4674-BBAB-DB90ADC34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088"/>
          <a:stretch/>
        </p:blipFill>
        <p:spPr>
          <a:xfrm>
            <a:off x="-2567" y="1251927"/>
            <a:ext cx="4393043" cy="32452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5553CE-2E48-4B19-8056-B53C8F281A9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34780"/>
          <a:stretch/>
        </p:blipFill>
        <p:spPr>
          <a:xfrm>
            <a:off x="4329409" y="1251927"/>
            <a:ext cx="4392829" cy="32450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62F0ED-3493-4267-A929-A1E231A761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535"/>
          <a:stretch/>
        </p:blipFill>
        <p:spPr>
          <a:xfrm>
            <a:off x="59786" y="4081503"/>
            <a:ext cx="9156093" cy="4656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1C1E5B-1C06-4F8D-AE3F-5F14544B5DE0}"/>
              </a:ext>
            </a:extLst>
          </p:cNvPr>
          <p:cNvSpPr txBox="1"/>
          <p:nvPr/>
        </p:nvSpPr>
        <p:spPr>
          <a:xfrm>
            <a:off x="274679" y="4651099"/>
            <a:ext cx="8395351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92" dirty="0">
                <a:latin typeface="Century Gothic" panose="020B0502020202020204" pitchFamily="34" charset="0"/>
                <a:cs typeface="Arial" panose="020B0604020202020204" pitchFamily="34" charset="0"/>
              </a:rPr>
              <a:t>Incremento UPC por aumento en tarifa y afiliados $346.229, entrada en vigencia de presupuestos máximos $214.499, e ingreso por pruebas COVID $65.365</a:t>
            </a:r>
            <a:endParaRPr lang="es-CO" sz="1092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532F25FE-72D6-4F95-8DA1-76C1F5387497}"/>
              </a:ext>
            </a:extLst>
          </p:cNvPr>
          <p:cNvSpPr txBox="1">
            <a:spLocks/>
          </p:cNvSpPr>
          <p:nvPr/>
        </p:nvSpPr>
        <p:spPr>
          <a:xfrm>
            <a:off x="3862132" y="310299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7.1</a:t>
            </a:r>
          </a:p>
        </p:txBody>
      </p:sp>
    </p:spTree>
    <p:extLst>
      <p:ext uri="{BB962C8B-B14F-4D97-AF65-F5344CB8AC3E}">
        <p14:creationId xmlns:p14="http://schemas.microsoft.com/office/powerpoint/2010/main" val="4283402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4">
            <a:extLst>
              <a:ext uri="{FF2B5EF4-FFF2-40B4-BE49-F238E27FC236}">
                <a16:creationId xmlns:a16="http://schemas.microsoft.com/office/drawing/2014/main" id="{3A0A35DE-9EB3-41DA-B34B-854AE3605CA7}"/>
              </a:ext>
            </a:extLst>
          </p:cNvPr>
          <p:cNvSpPr txBox="1">
            <a:spLocks/>
          </p:cNvSpPr>
          <p:nvPr/>
        </p:nvSpPr>
        <p:spPr>
          <a:xfrm>
            <a:off x="3808207" y="175693"/>
            <a:ext cx="3147666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2729" dirty="0">
                <a:solidFill>
                  <a:srgbClr val="1F497D"/>
                </a:solidFill>
              </a:rPr>
              <a:t>Resultado Neto</a:t>
            </a:r>
          </a:p>
          <a:p>
            <a:r>
              <a:rPr lang="es-ES_tradnl" sz="1092" dirty="0">
                <a:solidFill>
                  <a:srgbClr val="1F497D"/>
                </a:solidFill>
              </a:rPr>
              <a:t>(COP MM -%)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C08363F2-85B1-4D29-B234-D1B12C3CE046}"/>
              </a:ext>
            </a:extLst>
          </p:cNvPr>
          <p:cNvSpPr/>
          <p:nvPr/>
        </p:nvSpPr>
        <p:spPr>
          <a:xfrm>
            <a:off x="3255944" y="232690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51957F4E-63E1-496E-8D48-6A36F550EF68}"/>
              </a:ext>
            </a:extLst>
          </p:cNvPr>
          <p:cNvSpPr txBox="1">
            <a:spLocks/>
          </p:cNvSpPr>
          <p:nvPr/>
        </p:nvSpPr>
        <p:spPr>
          <a:xfrm>
            <a:off x="3265313" y="311953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45869A-2AA0-400C-B11A-7AA8D149A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172" y="991204"/>
            <a:ext cx="7367771" cy="370373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4141BAB-CC4A-4A33-B00D-F967B74A24FF}"/>
              </a:ext>
            </a:extLst>
          </p:cNvPr>
          <p:cNvSpPr txBox="1"/>
          <p:nvPr/>
        </p:nvSpPr>
        <p:spPr>
          <a:xfrm>
            <a:off x="1349010" y="4669216"/>
            <a:ext cx="6445981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92" dirty="0">
                <a:latin typeface="Century Gothic" panose="020B0502020202020204" pitchFamily="34" charset="0"/>
                <a:cs typeface="Arial" panose="020B0604020202020204" pitchFamily="34" charset="0"/>
              </a:rPr>
              <a:t>Crecimiento de costo inferior a crecimiento de ingresos genera resultado de 19 mil millones.</a:t>
            </a:r>
            <a:endParaRPr lang="es-CO" sz="1092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8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BEB3EB-812D-478E-8B07-9DC0AEF77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256" y="731520"/>
            <a:ext cx="6884895" cy="41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4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4">
            <a:extLst>
              <a:ext uri="{FF2B5EF4-FFF2-40B4-BE49-F238E27FC236}">
                <a16:creationId xmlns:a16="http://schemas.microsoft.com/office/drawing/2014/main" id="{3ED20ED3-E705-4B1F-828F-3E3EF8E0A175}"/>
              </a:ext>
            </a:extLst>
          </p:cNvPr>
          <p:cNvSpPr txBox="1">
            <a:spLocks/>
          </p:cNvSpPr>
          <p:nvPr/>
        </p:nvSpPr>
        <p:spPr>
          <a:xfrm>
            <a:off x="3926541" y="175693"/>
            <a:ext cx="3029332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2729" dirty="0">
                <a:solidFill>
                  <a:srgbClr val="1F497D"/>
                </a:solidFill>
              </a:rPr>
              <a:t>Gestión Financiera</a:t>
            </a:r>
          </a:p>
          <a:p>
            <a:r>
              <a:rPr lang="es-ES_tradnl" sz="1092" dirty="0">
                <a:solidFill>
                  <a:srgbClr val="1F497D"/>
                </a:solidFill>
              </a:rPr>
              <a:t>(COP MM)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18A6A0F-E76A-466F-816E-AC27CFFDD347}"/>
              </a:ext>
            </a:extLst>
          </p:cNvPr>
          <p:cNvSpPr/>
          <p:nvPr/>
        </p:nvSpPr>
        <p:spPr>
          <a:xfrm>
            <a:off x="3391768" y="92294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2E329CEE-06C9-4FD5-A804-8F338B5064ED}"/>
              </a:ext>
            </a:extLst>
          </p:cNvPr>
          <p:cNvSpPr txBox="1">
            <a:spLocks/>
          </p:cNvSpPr>
          <p:nvPr/>
        </p:nvSpPr>
        <p:spPr>
          <a:xfrm>
            <a:off x="3391768" y="171557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C7E627-6DED-4B4F-82E8-2BE2C7852B4A}"/>
              </a:ext>
            </a:extLst>
          </p:cNvPr>
          <p:cNvGraphicFramePr>
            <a:graphicFrameLocks noGrp="1"/>
          </p:cNvGraphicFramePr>
          <p:nvPr/>
        </p:nvGraphicFramePr>
        <p:xfrm>
          <a:off x="3848175" y="2017257"/>
          <a:ext cx="4911848" cy="1776123"/>
        </p:xfrm>
        <a:graphic>
          <a:graphicData uri="http://schemas.openxmlformats.org/drawingml/2006/table">
            <a:tbl>
              <a:tblPr/>
              <a:tblGrid>
                <a:gridCol w="3162245">
                  <a:extLst>
                    <a:ext uri="{9D8B030D-6E8A-4147-A177-3AD203B41FA5}">
                      <a16:colId xmlns:a16="http://schemas.microsoft.com/office/drawing/2014/main" val="1213845965"/>
                    </a:ext>
                  </a:extLst>
                </a:gridCol>
                <a:gridCol w="1749603">
                  <a:extLst>
                    <a:ext uri="{9D8B030D-6E8A-4147-A177-3AD203B41FA5}">
                      <a16:colId xmlns:a16="http://schemas.microsoft.com/office/drawing/2014/main" val="3594434088"/>
                    </a:ext>
                  </a:extLst>
                </a:gridCol>
              </a:tblGrid>
              <a:tr h="42569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antes de 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083347"/>
                  </a:ext>
                </a:extLst>
              </a:tr>
              <a:tr h="249522">
                <a:tc>
                  <a:txBody>
                    <a:bodyPr/>
                    <a:lstStyle/>
                    <a:p>
                      <a:pPr algn="l" fontAlgn="ctr"/>
                      <a:endParaRPr lang="es-CO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046008"/>
                  </a:ext>
                </a:extLst>
              </a:tr>
              <a:tr h="42569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Impuestos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5126"/>
                  </a:ext>
                </a:extLst>
              </a:tr>
              <a:tr h="249522">
                <a:tc>
                  <a:txBody>
                    <a:bodyPr/>
                    <a:lstStyle/>
                    <a:p>
                      <a:pPr algn="l" fontAlgn="ctr"/>
                      <a:endParaRPr lang="es-CO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970648"/>
                  </a:ext>
                </a:extLst>
              </a:tr>
              <a:tr h="42569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Resultado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1970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F5AC9F17-2FF9-4153-ABAD-03939210E3FB}"/>
              </a:ext>
            </a:extLst>
          </p:cNvPr>
          <p:cNvSpPr txBox="1"/>
          <p:nvPr/>
        </p:nvSpPr>
        <p:spPr>
          <a:xfrm>
            <a:off x="117776" y="4159830"/>
            <a:ext cx="853441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92" dirty="0">
                <a:latin typeface="Century Gothic" panose="020B0502020202020204" pitchFamily="34" charset="0"/>
                <a:cs typeface="Arial" panose="020B0604020202020204" pitchFamily="34" charset="0"/>
              </a:rPr>
              <a:t>Mejora significativa en ingreso por reconocimiento de pruebas COVID, e ingresos adicionales por UPC, y Presupuestos máximos, equilibra mayor costo COVID y gastos de deterioro por ajuste en metodología de cálculo.</a:t>
            </a:r>
          </a:p>
        </p:txBody>
      </p:sp>
      <p:sp>
        <p:nvSpPr>
          <p:cNvPr id="49" name="Parallelogram 61">
            <a:extLst>
              <a:ext uri="{FF2B5EF4-FFF2-40B4-BE49-F238E27FC236}">
                <a16:creationId xmlns:a16="http://schemas.microsoft.com/office/drawing/2014/main" id="{F336E597-E113-4B2B-9CF5-07B17A67FD40}"/>
              </a:ext>
            </a:extLst>
          </p:cNvPr>
          <p:cNvSpPr/>
          <p:nvPr/>
        </p:nvSpPr>
        <p:spPr>
          <a:xfrm flipH="1">
            <a:off x="117776" y="881114"/>
            <a:ext cx="3522210" cy="3114499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19"/>
          </a:p>
        </p:txBody>
      </p:sp>
    </p:spTree>
    <p:extLst>
      <p:ext uri="{BB962C8B-B14F-4D97-AF65-F5344CB8AC3E}">
        <p14:creationId xmlns:p14="http://schemas.microsoft.com/office/powerpoint/2010/main" val="3919914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66745" y="4419575"/>
            <a:ext cx="4505255" cy="346105"/>
          </a:xfrm>
          <a:prstGeom prst="rect">
            <a:avLst/>
          </a:prstGeom>
        </p:spPr>
        <p:txBody>
          <a:bodyPr vert="horz" lIns="41587" tIns="20793" rIns="41587" bIns="2079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19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1819" b="1" dirty="0">
                <a:solidFill>
                  <a:schemeClr val="tx2"/>
                </a:solidFill>
              </a:rPr>
              <a:t>580.000</a:t>
            </a:r>
            <a:r>
              <a:rPr lang="es-ES" sz="1819" b="1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2D8CD-251A-4657-A7CC-40FA339398CE}"/>
              </a:ext>
            </a:extLst>
          </p:cNvPr>
          <p:cNvGraphicFramePr>
            <a:graphicFrameLocks noGrp="1"/>
          </p:cNvGraphicFramePr>
          <p:nvPr/>
        </p:nvGraphicFramePr>
        <p:xfrm>
          <a:off x="205368" y="1203980"/>
          <a:ext cx="4093206" cy="2947107"/>
        </p:xfrm>
        <a:graphic>
          <a:graphicData uri="http://schemas.openxmlformats.org/drawingml/2006/table">
            <a:tbl>
              <a:tblPr/>
              <a:tblGrid>
                <a:gridCol w="1870707">
                  <a:extLst>
                    <a:ext uri="{9D8B030D-6E8A-4147-A177-3AD203B41FA5}">
                      <a16:colId xmlns:a16="http://schemas.microsoft.com/office/drawing/2014/main" val="4177232785"/>
                    </a:ext>
                  </a:extLst>
                </a:gridCol>
                <a:gridCol w="2222499">
                  <a:extLst>
                    <a:ext uri="{9D8B030D-6E8A-4147-A177-3AD203B41FA5}">
                      <a16:colId xmlns:a16="http://schemas.microsoft.com/office/drawing/2014/main" val="693502130"/>
                    </a:ext>
                  </a:extLst>
                </a:gridCol>
              </a:tblGrid>
              <a:tr h="387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06665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088563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5806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38301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229953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478345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239.000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5667"/>
                  </a:ext>
                </a:extLst>
              </a:tr>
              <a:tr h="252998"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553336"/>
                  </a:ext>
                </a:extLst>
              </a:tr>
              <a:tr h="387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78392"/>
                  </a:ext>
                </a:extLst>
              </a:tr>
            </a:tbl>
          </a:graphicData>
        </a:graphic>
      </p:graphicFrame>
      <p:sp>
        <p:nvSpPr>
          <p:cNvPr id="57" name="object 4">
            <a:extLst>
              <a:ext uri="{FF2B5EF4-FFF2-40B4-BE49-F238E27FC236}">
                <a16:creationId xmlns:a16="http://schemas.microsoft.com/office/drawing/2014/main" id="{118890F6-8ABE-406D-B12B-D721427360BE}"/>
              </a:ext>
            </a:extLst>
          </p:cNvPr>
          <p:cNvSpPr txBox="1">
            <a:spLocks/>
          </p:cNvSpPr>
          <p:nvPr/>
        </p:nvSpPr>
        <p:spPr>
          <a:xfrm>
            <a:off x="3593054" y="175693"/>
            <a:ext cx="5489164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2729" dirty="0">
                <a:solidFill>
                  <a:srgbClr val="1F497D"/>
                </a:solidFill>
              </a:rPr>
              <a:t>Capitalizaciones de los accionistas</a:t>
            </a:r>
          </a:p>
          <a:p>
            <a:r>
              <a:rPr lang="es-ES_tradnl" sz="1092" dirty="0">
                <a:solidFill>
                  <a:srgbClr val="1F497D"/>
                </a:solidFill>
              </a:rPr>
              <a:t> (COP MM)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59044B66-FAAE-4396-A3C5-20192427B9DD}"/>
              </a:ext>
            </a:extLst>
          </p:cNvPr>
          <p:cNvSpPr/>
          <p:nvPr/>
        </p:nvSpPr>
        <p:spPr>
          <a:xfrm>
            <a:off x="3110239" y="175693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220BB7AC-78E1-4FBD-82CA-F4F3A244329E}"/>
              </a:ext>
            </a:extLst>
          </p:cNvPr>
          <p:cNvSpPr txBox="1">
            <a:spLocks/>
          </p:cNvSpPr>
          <p:nvPr/>
        </p:nvSpPr>
        <p:spPr>
          <a:xfrm>
            <a:off x="3098003" y="228622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405B7-3C27-4DAF-A295-AFC2D342E27A}"/>
              </a:ext>
            </a:extLst>
          </p:cNvPr>
          <p:cNvSpPr txBox="1"/>
          <p:nvPr/>
        </p:nvSpPr>
        <p:spPr>
          <a:xfrm>
            <a:off x="1556945" y="4765680"/>
            <a:ext cx="1851789" cy="218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19" dirty="0"/>
              <a:t>Recursos FOSPEC 172.000 acumulados </a:t>
            </a:r>
            <a:endParaRPr lang="es-CO" sz="819" dirty="0"/>
          </a:p>
        </p:txBody>
      </p:sp>
      <p:sp>
        <p:nvSpPr>
          <p:cNvPr id="47" name="Parallelogram 61">
            <a:extLst>
              <a:ext uri="{FF2B5EF4-FFF2-40B4-BE49-F238E27FC236}">
                <a16:creationId xmlns:a16="http://schemas.microsoft.com/office/drawing/2014/main" id="{6CDC831D-415C-4C84-8B1E-800ECC22373C}"/>
              </a:ext>
            </a:extLst>
          </p:cNvPr>
          <p:cNvSpPr/>
          <p:nvPr/>
        </p:nvSpPr>
        <p:spPr>
          <a:xfrm>
            <a:off x="5369084" y="1362247"/>
            <a:ext cx="3242859" cy="2947107"/>
          </a:xfrm>
          <a:prstGeom prst="parallelogram">
            <a:avLst>
              <a:gd name="adj" fmla="val 50123"/>
            </a:avLst>
          </a:prstGeom>
          <a:solidFill>
            <a:schemeClr val="tx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19"/>
          </a:p>
        </p:txBody>
      </p:sp>
    </p:spTree>
    <p:extLst>
      <p:ext uri="{BB962C8B-B14F-4D97-AF65-F5344CB8AC3E}">
        <p14:creationId xmlns:p14="http://schemas.microsoft.com/office/powerpoint/2010/main" val="83069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4315BCDB-6B36-4585-A3A7-2AAA58E1E1A2}"/>
              </a:ext>
            </a:extLst>
          </p:cNvPr>
          <p:cNvSpPr txBox="1"/>
          <p:nvPr/>
        </p:nvSpPr>
        <p:spPr>
          <a:xfrm>
            <a:off x="2068121" y="604752"/>
            <a:ext cx="6268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dirty="0">
                <a:solidFill>
                  <a:schemeClr val="accent5">
                    <a:lumMod val="75000"/>
                  </a:schemeClr>
                </a:solidFill>
              </a:rPr>
              <a:t>Participación y Crecimiento – Población Vigente Contributivo y Subsidiado</a:t>
            </a:r>
          </a:p>
          <a:p>
            <a:r>
              <a:rPr lang="es-CO" sz="1500" b="1" dirty="0">
                <a:solidFill>
                  <a:schemeClr val="accent5">
                    <a:lumMod val="75000"/>
                  </a:schemeClr>
                </a:solidFill>
              </a:rPr>
              <a:t>(Diciembre 2018 – 2019 – 2020)</a:t>
            </a:r>
            <a:endParaRPr lang="es-ES"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4 Rectángulo redondeado">
            <a:extLst>
              <a:ext uri="{FF2B5EF4-FFF2-40B4-BE49-F238E27FC236}">
                <a16:creationId xmlns:a16="http://schemas.microsoft.com/office/drawing/2014/main" id="{38C126C1-EF5B-42F5-9545-C816310661F0}"/>
              </a:ext>
            </a:extLst>
          </p:cNvPr>
          <p:cNvSpPr/>
          <p:nvPr/>
        </p:nvSpPr>
        <p:spPr>
          <a:xfrm>
            <a:off x="2212416" y="4188936"/>
            <a:ext cx="401081" cy="1959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O" sz="1200" dirty="0">
                <a:solidFill>
                  <a:prstClr val="black"/>
                </a:solidFill>
              </a:rPr>
              <a:t>%</a:t>
            </a:r>
          </a:p>
        </p:txBody>
      </p:sp>
      <p:sp>
        <p:nvSpPr>
          <p:cNvPr id="8" name="5 CuadroTexto">
            <a:extLst>
              <a:ext uri="{FF2B5EF4-FFF2-40B4-BE49-F238E27FC236}">
                <a16:creationId xmlns:a16="http://schemas.microsoft.com/office/drawing/2014/main" id="{E6E6221B-9684-48AB-B266-C1C5244F06A0}"/>
              </a:ext>
            </a:extLst>
          </p:cNvPr>
          <p:cNvSpPr txBox="1"/>
          <p:nvPr/>
        </p:nvSpPr>
        <p:spPr>
          <a:xfrm>
            <a:off x="2627785" y="4191930"/>
            <a:ext cx="4668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O" sz="1050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</a:rPr>
              <a:t>Porcentaje de crecimiento con respecto al año anterior - Contributivo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3D631A2-CEEC-45D9-AE5A-022FA02B1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367" y="192346"/>
            <a:ext cx="475252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chemeClr val="accent5">
                    <a:lumMod val="50000"/>
                  </a:schemeClr>
                </a:solidFill>
              </a:rPr>
              <a:t>Población contributivo afiliada en Colombia</a:t>
            </a:r>
          </a:p>
        </p:txBody>
      </p:sp>
      <p:sp>
        <p:nvSpPr>
          <p:cNvPr id="10" name="3 Marcador de pie de página">
            <a:extLst>
              <a:ext uri="{FF2B5EF4-FFF2-40B4-BE49-F238E27FC236}">
                <a16:creationId xmlns:a16="http://schemas.microsoft.com/office/drawing/2014/main" id="{C95E9BDF-26F8-42D8-AE4C-0CE125F6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2395" y="4512153"/>
            <a:ext cx="2916324" cy="273844"/>
          </a:xfrm>
        </p:spPr>
        <p:txBody>
          <a:bodyPr/>
          <a:lstStyle/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Ministerio de Salud Población vigente  Diciembre 2020 </a:t>
            </a:r>
          </a:p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DANE Proyección habitantes Diciembre 2020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775C442-F5DE-4F3D-90CB-D55FD48152FB}"/>
              </a:ext>
            </a:extLst>
          </p:cNvPr>
          <p:cNvGraphicFramePr>
            <a:graphicFrameLocks/>
          </p:cNvGraphicFramePr>
          <p:nvPr/>
        </p:nvGraphicFramePr>
        <p:xfrm>
          <a:off x="1638701" y="1135790"/>
          <a:ext cx="5788028" cy="300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6608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E926DD65-1E7F-4EBE-897B-C8A964692C9A}"/>
              </a:ext>
            </a:extLst>
          </p:cNvPr>
          <p:cNvSpPr txBox="1">
            <a:spLocks/>
          </p:cNvSpPr>
          <p:nvPr/>
        </p:nvSpPr>
        <p:spPr>
          <a:xfrm>
            <a:off x="2146094" y="4794755"/>
            <a:ext cx="4136014" cy="346105"/>
          </a:xfrm>
          <a:prstGeom prst="rect">
            <a:avLst/>
          </a:prstGeom>
        </p:spPr>
        <p:txBody>
          <a:bodyPr vert="horz" lIns="41587" tIns="20793" rIns="41587" bIns="2079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19" b="1" dirty="0">
                <a:solidFill>
                  <a:schemeClr val="bg1">
                    <a:lumMod val="50000"/>
                  </a:schemeClr>
                </a:solidFill>
              </a:rPr>
              <a:t>Total:  </a:t>
            </a:r>
            <a:r>
              <a:rPr lang="es-CO" sz="1819" b="1" dirty="0">
                <a:solidFill>
                  <a:schemeClr val="tx2"/>
                </a:solidFill>
              </a:rPr>
              <a:t>80.120</a:t>
            </a:r>
            <a:endParaRPr lang="es-ES" sz="1819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66551" y="4556231"/>
            <a:ext cx="5206683" cy="372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819" dirty="0">
                <a:solidFill>
                  <a:srgbClr val="595959"/>
                </a:solidFill>
              </a:rPr>
              <a:t>Futuras Capitalizaciones (Respaldo de los accionistas)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6997907" y="1843978"/>
            <a:ext cx="1247609" cy="219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3644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s-CO" sz="13644" b="1" dirty="0">
              <a:solidFill>
                <a:srgbClr val="00B050"/>
              </a:solidFill>
            </a:endParaRP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4475181" y="175693"/>
            <a:ext cx="3668358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2729" dirty="0">
                <a:solidFill>
                  <a:srgbClr val="1F497D"/>
                </a:solidFill>
              </a:rPr>
              <a:t>Patrimonio Total</a:t>
            </a:r>
          </a:p>
          <a:p>
            <a:r>
              <a:rPr lang="es-ES_tradnl" sz="1092" dirty="0">
                <a:solidFill>
                  <a:srgbClr val="1F497D"/>
                </a:solidFill>
              </a:rPr>
              <a:t>(COP MM)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3913485" y="166359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3980301" y="215155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6E366-F14E-424F-A4DB-0DE9F7BF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29" y="846736"/>
            <a:ext cx="5718741" cy="34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0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4">
            <a:extLst>
              <a:ext uri="{FF2B5EF4-FFF2-40B4-BE49-F238E27FC236}">
                <a16:creationId xmlns:a16="http://schemas.microsoft.com/office/drawing/2014/main" id="{C4334B50-FB18-4033-AEB8-54070522AC96}"/>
              </a:ext>
            </a:extLst>
          </p:cNvPr>
          <p:cNvSpPr txBox="1">
            <a:spLocks/>
          </p:cNvSpPr>
          <p:nvPr/>
        </p:nvSpPr>
        <p:spPr>
          <a:xfrm>
            <a:off x="3238051" y="175693"/>
            <a:ext cx="5138400" cy="594169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ES_tradnl" sz="2729" dirty="0">
                <a:solidFill>
                  <a:srgbClr val="1F497D"/>
                </a:solidFill>
              </a:rPr>
              <a:t>Estado de situación financiera</a:t>
            </a:r>
          </a:p>
          <a:p>
            <a:r>
              <a:rPr lang="es-ES_tradnl" sz="1092" dirty="0">
                <a:solidFill>
                  <a:srgbClr val="1F497D"/>
                </a:solidFill>
              </a:rPr>
              <a:t>(COP MM)</a:t>
            </a:r>
            <a:endParaRPr lang="es-ES" sz="1092" dirty="0">
              <a:solidFill>
                <a:srgbClr val="1C4583"/>
              </a:solidFill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1F8929FD-19D8-4097-AB2C-085F281E6520}"/>
              </a:ext>
            </a:extLst>
          </p:cNvPr>
          <p:cNvSpPr/>
          <p:nvPr/>
        </p:nvSpPr>
        <p:spPr>
          <a:xfrm>
            <a:off x="2781644" y="159972"/>
            <a:ext cx="456407" cy="444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8D51785A-533D-472D-8ED8-A75CDAC13EE3}"/>
              </a:ext>
            </a:extLst>
          </p:cNvPr>
          <p:cNvSpPr txBox="1">
            <a:spLocks/>
          </p:cNvSpPr>
          <p:nvPr/>
        </p:nvSpPr>
        <p:spPr>
          <a:xfrm>
            <a:off x="2795816" y="217761"/>
            <a:ext cx="442235" cy="286072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>
            <a:lvl1pPr>
              <a:defRPr sz="95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 defTabSz="415850">
              <a:spcBef>
                <a:spcPts val="48"/>
              </a:spcBef>
            </a:pPr>
            <a:r>
              <a:rPr lang="es-CO" sz="1819" kern="0" spc="-139" dirty="0"/>
              <a:t>7.7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49D17374-93DF-40F3-A5EB-09B45EE065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7447" y="1388364"/>
            <a:ext cx="7668771" cy="3328017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5D5839EA-43F2-45F0-8855-EABF0FC671B2}"/>
              </a:ext>
            </a:extLst>
          </p:cNvPr>
          <p:cNvSpPr txBox="1"/>
          <p:nvPr/>
        </p:nvSpPr>
        <p:spPr>
          <a:xfrm>
            <a:off x="321" y="4664000"/>
            <a:ext cx="853441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92" dirty="0">
                <a:latin typeface="Century Gothic" panose="020B0502020202020204" pitchFamily="34" charset="0"/>
                <a:cs typeface="Arial" panose="020B0604020202020204" pitchFamily="34" charset="0"/>
              </a:rPr>
              <a:t>Fortalecimiento patrimonial (capitalización y resultados del ejercicio) se conjuga con mayor liquidez, reducción otras cuentas por pagar y proveedores en salud.</a:t>
            </a:r>
          </a:p>
        </p:txBody>
      </p:sp>
    </p:spTree>
    <p:extLst>
      <p:ext uri="{BB962C8B-B14F-4D97-AF65-F5344CB8AC3E}">
        <p14:creationId xmlns:p14="http://schemas.microsoft.com/office/powerpoint/2010/main" val="1648382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763BBB-EF9C-423F-B47B-1C649A7D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62" y="903642"/>
            <a:ext cx="6185649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00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079C529-B722-4EC0-B99F-A5ABA82DEE33}"/>
              </a:ext>
            </a:extLst>
          </p:cNvPr>
          <p:cNvSpPr txBox="1"/>
          <p:nvPr/>
        </p:nvSpPr>
        <p:spPr>
          <a:xfrm>
            <a:off x="6359080" y="3941611"/>
            <a:ext cx="260204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CO" sz="1200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Gestión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Participación Social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Maria Teresa Prieto</a:t>
            </a:r>
          </a:p>
          <a:p>
            <a:pPr defTabSz="685800"/>
            <a:r>
              <a:rPr lang="es-CO" sz="1350" b="1" dirty="0">
                <a:solidFill>
                  <a:srgbClr val="1F497D"/>
                </a:solidFill>
                <a:latin typeface="Calibri"/>
                <a:cs typeface="Arial" panose="020B0604020202020204" pitchFamily="34" charset="0"/>
              </a:rPr>
              <a:t>Profesional Participación Social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F9CEC1E-8ED9-4225-8BE2-2C855666F22E}"/>
              </a:ext>
            </a:extLst>
          </p:cNvPr>
          <p:cNvSpPr/>
          <p:nvPr/>
        </p:nvSpPr>
        <p:spPr>
          <a:xfrm>
            <a:off x="5760132" y="3829543"/>
            <a:ext cx="6858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ES" sz="30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s-CO" sz="3000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4B85297-0D80-454E-AC0C-09CE8C1E9D3A}"/>
              </a:ext>
            </a:extLst>
          </p:cNvPr>
          <p:cNvGrpSpPr/>
          <p:nvPr/>
        </p:nvGrpSpPr>
        <p:grpSpPr>
          <a:xfrm>
            <a:off x="4680265" y="3941611"/>
            <a:ext cx="685800" cy="685800"/>
            <a:chOff x="751043" y="4909779"/>
            <a:chExt cx="914400" cy="9144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738CA65-7F91-45D1-9ABC-9608AF359713}"/>
                </a:ext>
              </a:extLst>
            </p:cNvPr>
            <p:cNvSpPr/>
            <p:nvPr/>
          </p:nvSpPr>
          <p:spPr>
            <a:xfrm>
              <a:off x="751043" y="4909779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6BA5DBBB-F6BB-4883-8886-89235CDB1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1" t="17870" r="40934" b="73730"/>
            <a:stretch/>
          </p:blipFill>
          <p:spPr bwMode="auto">
            <a:xfrm>
              <a:off x="840787" y="5006979"/>
              <a:ext cx="734913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42D5F0F-0515-40E1-9A76-15A107051F28}"/>
              </a:ext>
            </a:extLst>
          </p:cNvPr>
          <p:cNvCxnSpPr>
            <a:cxnSpLocks/>
          </p:cNvCxnSpPr>
          <p:nvPr/>
        </p:nvCxnSpPr>
        <p:spPr>
          <a:xfrm>
            <a:off x="5436096" y="4209923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734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859D42-103D-4C05-9CB4-BA816075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8" y="692785"/>
            <a:ext cx="7261412" cy="3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77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E3F1FE-46CF-4EBD-8D7B-9ECAAE9A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05" y="857101"/>
            <a:ext cx="7831566" cy="35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6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solidFill>
                  <a:schemeClr val="accent1">
                    <a:lumMod val="50000"/>
                  </a:schemeClr>
                </a:solidFill>
              </a:rPr>
              <a:t>Participación Social</a:t>
            </a:r>
            <a:endParaRPr lang="es-CO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924910"/>
            <a:ext cx="8229600" cy="3669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1800" dirty="0"/>
              <a:t>                     </a:t>
            </a:r>
          </a:p>
          <a:p>
            <a:pPr>
              <a:buNone/>
            </a:pPr>
            <a:r>
              <a:rPr lang="es-ES" sz="1800" dirty="0"/>
              <a:t>                </a:t>
            </a:r>
            <a:r>
              <a:rPr lang="es-ES" sz="1800" dirty="0">
                <a:solidFill>
                  <a:schemeClr val="tx2"/>
                </a:solidFill>
              </a:rPr>
              <a:t>Asociaciones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                                                  1 Asociación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                                                  con una base de 14 Usuarios</a:t>
            </a:r>
          </a:p>
          <a:p>
            <a:pPr>
              <a:buNone/>
            </a:pPr>
            <a:r>
              <a:rPr lang="es-ES" sz="1800" dirty="0"/>
              <a:t>                </a:t>
            </a:r>
            <a:r>
              <a:rPr lang="es-ES" sz="1800" dirty="0">
                <a:solidFill>
                  <a:schemeClr val="tx2"/>
                </a:solidFill>
              </a:rPr>
              <a:t>Gestión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casos reportados                       *12 Casos reportados 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                                                         y  Notificados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Logros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                                                   *5 Reuniones</a:t>
            </a:r>
          </a:p>
          <a:p>
            <a:pPr>
              <a:buNone/>
            </a:pPr>
            <a:r>
              <a:rPr lang="es-ES" sz="1800" dirty="0">
                <a:solidFill>
                  <a:schemeClr val="tx2"/>
                </a:solidFill>
              </a:rPr>
              <a:t>                                                                      </a:t>
            </a:r>
            <a:endParaRPr lang="es-CO" sz="1800" dirty="0">
              <a:solidFill>
                <a:schemeClr val="tx2"/>
              </a:solidFill>
            </a:endParaRPr>
          </a:p>
        </p:txBody>
      </p:sp>
      <p:pic>
        <p:nvPicPr>
          <p:cNvPr id="12" name="11 Imagen" descr="images (1)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04" y="1545020"/>
            <a:ext cx="976097" cy="756746"/>
          </a:xfrm>
          <a:prstGeom prst="rect">
            <a:avLst/>
          </a:prstGeom>
        </p:spPr>
      </p:pic>
      <p:sp>
        <p:nvSpPr>
          <p:cNvPr id="13" name="12 Flecha derecha"/>
          <p:cNvSpPr/>
          <p:nvPr/>
        </p:nvSpPr>
        <p:spPr>
          <a:xfrm>
            <a:off x="3132083" y="1592317"/>
            <a:ext cx="683172" cy="4729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13 Imagen" descr="gestion-empresa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65" y="2833606"/>
            <a:ext cx="1407020" cy="449810"/>
          </a:xfrm>
          <a:prstGeom prst="rect">
            <a:avLst/>
          </a:prstGeom>
        </p:spPr>
      </p:pic>
      <p:sp>
        <p:nvSpPr>
          <p:cNvPr id="15" name="14 Flecha derecha"/>
          <p:cNvSpPr/>
          <p:nvPr/>
        </p:nvSpPr>
        <p:spPr>
          <a:xfrm>
            <a:off x="3132084" y="2602378"/>
            <a:ext cx="683171" cy="4624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15 Imagen" descr="logros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565" y="3760853"/>
            <a:ext cx="1313302" cy="1159837"/>
          </a:xfrm>
          <a:prstGeom prst="rect">
            <a:avLst/>
          </a:prstGeom>
        </p:spPr>
      </p:pic>
      <p:sp>
        <p:nvSpPr>
          <p:cNvPr id="17" name="16 Flecha derecha"/>
          <p:cNvSpPr/>
          <p:nvPr/>
        </p:nvSpPr>
        <p:spPr>
          <a:xfrm>
            <a:off x="3132083" y="3605046"/>
            <a:ext cx="683171" cy="493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Flecha izquierda"/>
          <p:cNvSpPr/>
          <p:nvPr/>
        </p:nvSpPr>
        <p:spPr>
          <a:xfrm>
            <a:off x="7073462" y="809297"/>
            <a:ext cx="1818290" cy="2255536"/>
          </a:xfrm>
          <a:prstGeom prst="lef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CO" sz="1200" b="1" dirty="0">
                <a:solidFill>
                  <a:schemeClr val="tx2"/>
                </a:solidFill>
              </a:rPr>
              <a:t>13 %  Decremento de la base social frente al 2018 debido a depuración del libro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4046483" y="1592317"/>
            <a:ext cx="2827283" cy="7094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19 Rectángulo"/>
          <p:cNvSpPr/>
          <p:nvPr/>
        </p:nvSpPr>
        <p:spPr>
          <a:xfrm>
            <a:off x="4046483" y="2602378"/>
            <a:ext cx="2827283" cy="68103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Rectángulo"/>
          <p:cNvSpPr/>
          <p:nvPr/>
        </p:nvSpPr>
        <p:spPr>
          <a:xfrm>
            <a:off x="4046483" y="3605046"/>
            <a:ext cx="2827283" cy="7357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90A362-3202-451D-8BF7-6A8C7C4A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857101"/>
            <a:ext cx="6960198" cy="38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36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74D805-2733-4507-B44C-D0247BAE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93" y="708921"/>
            <a:ext cx="7272170" cy="40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6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pic>
        <p:nvPicPr>
          <p:cNvPr id="25" name="Imagen 2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6563852-502D-41DC-986F-9A4258C6B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66" y="648007"/>
            <a:ext cx="7337908" cy="43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9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DAB13DEB-D46A-42FB-AE0B-A6E454C9C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911" y="321580"/>
            <a:ext cx="422064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dirty="0">
                <a:solidFill>
                  <a:schemeClr val="accent5">
                    <a:lumMod val="50000"/>
                  </a:schemeClr>
                </a:solidFill>
              </a:rPr>
              <a:t>Participación Nacional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5229123-34F0-4B3C-9179-B3F78024F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237644"/>
              </p:ext>
            </p:extLst>
          </p:nvPr>
        </p:nvGraphicFramePr>
        <p:xfrm>
          <a:off x="1969971" y="1126689"/>
          <a:ext cx="6021567" cy="389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5B11B66B-A7F8-4418-A352-3EA657B5FAF3}"/>
              </a:ext>
            </a:extLst>
          </p:cNvPr>
          <p:cNvSpPr/>
          <p:nvPr/>
        </p:nvSpPr>
        <p:spPr>
          <a:xfrm>
            <a:off x="1350080" y="1167594"/>
            <a:ext cx="1007673" cy="702078"/>
          </a:xfrm>
          <a:prstGeom prst="wedgeRoundRectCallout">
            <a:avLst>
              <a:gd name="adj1" fmla="val 36341"/>
              <a:gd name="adj2" fmla="val 16184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350" b="1" dirty="0">
                <a:solidFill>
                  <a:srgbClr val="002060"/>
                </a:solidFill>
              </a:rPr>
              <a:t>6 Lugar </a:t>
            </a:r>
          </a:p>
          <a:p>
            <a:r>
              <a:rPr lang="es-CO" sz="1350" b="1" dirty="0">
                <a:solidFill>
                  <a:srgbClr val="002060"/>
                </a:solidFill>
              </a:rPr>
              <a:t>Famisanar</a:t>
            </a:r>
          </a:p>
          <a:p>
            <a:r>
              <a:rPr lang="es-CO" sz="1350" b="1" dirty="0">
                <a:solidFill>
                  <a:srgbClr val="002060"/>
                </a:solidFill>
              </a:rPr>
              <a:t>5,33%</a:t>
            </a:r>
          </a:p>
        </p:txBody>
      </p:sp>
      <p:sp>
        <p:nvSpPr>
          <p:cNvPr id="7" name="3 Marcador de pie de página">
            <a:extLst>
              <a:ext uri="{FF2B5EF4-FFF2-40B4-BE49-F238E27FC236}">
                <a16:creationId xmlns:a16="http://schemas.microsoft.com/office/drawing/2014/main" id="{515BE37A-7BDC-4325-BBA0-9E0CD93A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8024" y="4597403"/>
            <a:ext cx="2916324" cy="273844"/>
          </a:xfrm>
        </p:spPr>
        <p:txBody>
          <a:bodyPr/>
          <a:lstStyle/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Ministerio de Salud Población vigente  Diciembre 2020 </a:t>
            </a:r>
          </a:p>
          <a:p>
            <a:pPr algn="r">
              <a:defRPr/>
            </a:pPr>
            <a:r>
              <a:rPr lang="es-ES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DANE Proyección habitantes Diciembre 2020</a:t>
            </a:r>
          </a:p>
        </p:txBody>
      </p:sp>
    </p:spTree>
    <p:extLst>
      <p:ext uri="{BB962C8B-B14F-4D97-AF65-F5344CB8AC3E}">
        <p14:creationId xmlns:p14="http://schemas.microsoft.com/office/powerpoint/2010/main" val="15995581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pic>
        <p:nvPicPr>
          <p:cNvPr id="26" name="Imagen 2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A6168D2-7391-491C-A7CC-66506B8EF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6" y="806824"/>
            <a:ext cx="7914552" cy="42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41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7387913" y="437759"/>
            <a:ext cx="50598" cy="49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29" name="object 29"/>
          <p:cNvSpPr/>
          <p:nvPr/>
        </p:nvSpPr>
        <p:spPr>
          <a:xfrm>
            <a:off x="7319234" y="448686"/>
            <a:ext cx="184542" cy="70756"/>
          </a:xfrm>
          <a:custGeom>
            <a:avLst/>
            <a:gdLst/>
            <a:ahLst/>
            <a:cxnLst/>
            <a:rect l="l" t="t" r="r" b="b"/>
            <a:pathLst>
              <a:path w="405765" h="155575">
                <a:moveTo>
                  <a:pt x="25234" y="0"/>
                </a:moveTo>
                <a:lnTo>
                  <a:pt x="15363" y="1938"/>
                </a:lnTo>
                <a:lnTo>
                  <a:pt x="7347" y="7240"/>
                </a:lnTo>
                <a:lnTo>
                  <a:pt x="1966" y="15134"/>
                </a:lnTo>
                <a:lnTo>
                  <a:pt x="0" y="24847"/>
                </a:lnTo>
                <a:lnTo>
                  <a:pt x="0" y="30292"/>
                </a:lnTo>
                <a:lnTo>
                  <a:pt x="2020" y="35862"/>
                </a:lnTo>
                <a:lnTo>
                  <a:pt x="5853" y="40271"/>
                </a:lnTo>
                <a:lnTo>
                  <a:pt x="35282" y="82149"/>
                </a:lnTo>
                <a:lnTo>
                  <a:pt x="73951" y="116242"/>
                </a:lnTo>
                <a:lnTo>
                  <a:pt x="119691" y="141085"/>
                </a:lnTo>
                <a:lnTo>
                  <a:pt x="170329" y="155209"/>
                </a:lnTo>
                <a:lnTo>
                  <a:pt x="181564" y="138711"/>
                </a:lnTo>
                <a:lnTo>
                  <a:pt x="196758" y="125968"/>
                </a:lnTo>
                <a:lnTo>
                  <a:pt x="214819" y="117754"/>
                </a:lnTo>
                <a:lnTo>
                  <a:pt x="234652" y="114844"/>
                </a:lnTo>
                <a:lnTo>
                  <a:pt x="336684" y="114844"/>
                </a:lnTo>
                <a:lnTo>
                  <a:pt x="344953" y="108750"/>
                </a:lnTo>
                <a:lnTo>
                  <a:pt x="204140" y="108750"/>
                </a:lnTo>
                <a:lnTo>
                  <a:pt x="158204" y="102661"/>
                </a:lnTo>
                <a:lnTo>
                  <a:pt x="115821" y="84933"/>
                </a:lnTo>
                <a:lnTo>
                  <a:pt x="79024" y="56373"/>
                </a:lnTo>
                <a:lnTo>
                  <a:pt x="49851" y="17790"/>
                </a:lnTo>
                <a:lnTo>
                  <a:pt x="44711" y="9846"/>
                </a:lnTo>
                <a:lnTo>
                  <a:pt x="38764" y="4304"/>
                </a:lnTo>
                <a:lnTo>
                  <a:pt x="32207" y="1058"/>
                </a:lnTo>
                <a:lnTo>
                  <a:pt x="25234" y="0"/>
                </a:lnTo>
                <a:close/>
              </a:path>
              <a:path w="405765" h="155575">
                <a:moveTo>
                  <a:pt x="336684" y="114844"/>
                </a:moveTo>
                <a:lnTo>
                  <a:pt x="234652" y="114844"/>
                </a:lnTo>
                <a:lnTo>
                  <a:pt x="250924" y="116738"/>
                </a:lnTo>
                <a:lnTo>
                  <a:pt x="266192" y="122131"/>
                </a:lnTo>
                <a:lnTo>
                  <a:pt x="279726" y="130592"/>
                </a:lnTo>
                <a:lnTo>
                  <a:pt x="290797" y="141692"/>
                </a:lnTo>
                <a:lnTo>
                  <a:pt x="323493" y="124564"/>
                </a:lnTo>
                <a:lnTo>
                  <a:pt x="336684" y="114844"/>
                </a:lnTo>
                <a:close/>
              </a:path>
              <a:path w="405765" h="155575">
                <a:moveTo>
                  <a:pt x="380124" y="6345"/>
                </a:moveTo>
                <a:lnTo>
                  <a:pt x="371339" y="6345"/>
                </a:lnTo>
                <a:lnTo>
                  <a:pt x="362941" y="11025"/>
                </a:lnTo>
                <a:lnTo>
                  <a:pt x="358491" y="18229"/>
                </a:lnTo>
                <a:lnTo>
                  <a:pt x="330847" y="55308"/>
                </a:lnTo>
                <a:lnTo>
                  <a:pt x="294261" y="83877"/>
                </a:lnTo>
                <a:lnTo>
                  <a:pt x="251203" y="102251"/>
                </a:lnTo>
                <a:lnTo>
                  <a:pt x="204140" y="108750"/>
                </a:lnTo>
                <a:lnTo>
                  <a:pt x="344953" y="108750"/>
                </a:lnTo>
                <a:lnTo>
                  <a:pt x="353040" y="102791"/>
                </a:lnTo>
                <a:lnTo>
                  <a:pt x="378658" y="76657"/>
                </a:lnTo>
                <a:lnTo>
                  <a:pt x="399568" y="46448"/>
                </a:lnTo>
                <a:lnTo>
                  <a:pt x="403160" y="42113"/>
                </a:lnTo>
                <a:lnTo>
                  <a:pt x="405149" y="36532"/>
                </a:lnTo>
                <a:lnTo>
                  <a:pt x="405149" y="31025"/>
                </a:lnTo>
                <a:lnTo>
                  <a:pt x="403190" y="21452"/>
                </a:lnTo>
                <a:lnTo>
                  <a:pt x="397839" y="13604"/>
                </a:lnTo>
                <a:lnTo>
                  <a:pt x="389887" y="8296"/>
                </a:lnTo>
                <a:lnTo>
                  <a:pt x="380124" y="6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0" name="object 30"/>
          <p:cNvSpPr/>
          <p:nvPr/>
        </p:nvSpPr>
        <p:spPr>
          <a:xfrm>
            <a:off x="7403713" y="360640"/>
            <a:ext cx="50555" cy="49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1" name="object 31"/>
          <p:cNvSpPr/>
          <p:nvPr/>
        </p:nvSpPr>
        <p:spPr>
          <a:xfrm>
            <a:off x="7346743" y="320121"/>
            <a:ext cx="174146" cy="134869"/>
          </a:xfrm>
          <a:custGeom>
            <a:avLst/>
            <a:gdLst/>
            <a:ahLst/>
            <a:cxnLst/>
            <a:rect l="l" t="t" r="r" b="b"/>
            <a:pathLst>
              <a:path w="382905" h="296544">
                <a:moveTo>
                  <a:pt x="363162" y="245753"/>
                </a:moveTo>
                <a:lnTo>
                  <a:pt x="145681" y="245753"/>
                </a:lnTo>
                <a:lnTo>
                  <a:pt x="168589" y="249511"/>
                </a:lnTo>
                <a:lnTo>
                  <a:pt x="188508" y="259961"/>
                </a:lnTo>
                <a:lnTo>
                  <a:pt x="204016" y="275867"/>
                </a:lnTo>
                <a:lnTo>
                  <a:pt x="213689" y="295993"/>
                </a:lnTo>
                <a:lnTo>
                  <a:pt x="217208" y="295385"/>
                </a:lnTo>
                <a:lnTo>
                  <a:pt x="223893" y="295385"/>
                </a:lnTo>
                <a:lnTo>
                  <a:pt x="264483" y="291538"/>
                </a:lnTo>
                <a:lnTo>
                  <a:pt x="304760" y="280097"/>
                </a:lnTo>
                <a:lnTo>
                  <a:pt x="341958" y="261790"/>
                </a:lnTo>
                <a:lnTo>
                  <a:pt x="363162" y="245753"/>
                </a:lnTo>
                <a:close/>
              </a:path>
              <a:path w="382905" h="296544">
                <a:moveTo>
                  <a:pt x="223893" y="295385"/>
                </a:moveTo>
                <a:lnTo>
                  <a:pt x="217208" y="295385"/>
                </a:lnTo>
                <a:lnTo>
                  <a:pt x="220045" y="295490"/>
                </a:lnTo>
                <a:lnTo>
                  <a:pt x="222789" y="295490"/>
                </a:lnTo>
                <a:lnTo>
                  <a:pt x="223893" y="295385"/>
                </a:lnTo>
                <a:close/>
              </a:path>
              <a:path w="382905" h="296544">
                <a:moveTo>
                  <a:pt x="31280" y="0"/>
                </a:moveTo>
                <a:lnTo>
                  <a:pt x="6172" y="30718"/>
                </a:lnTo>
                <a:lnTo>
                  <a:pt x="0" y="78156"/>
                </a:lnTo>
                <a:lnTo>
                  <a:pt x="6078" y="132404"/>
                </a:lnTo>
                <a:lnTo>
                  <a:pt x="25915" y="181892"/>
                </a:lnTo>
                <a:lnTo>
                  <a:pt x="57767" y="224947"/>
                </a:lnTo>
                <a:lnTo>
                  <a:pt x="99892" y="259900"/>
                </a:lnTo>
                <a:lnTo>
                  <a:pt x="110760" y="253957"/>
                </a:lnTo>
                <a:lnTo>
                  <a:pt x="122150" y="249509"/>
                </a:lnTo>
                <a:lnTo>
                  <a:pt x="133859" y="246720"/>
                </a:lnTo>
                <a:lnTo>
                  <a:pt x="145681" y="245753"/>
                </a:lnTo>
                <a:lnTo>
                  <a:pt x="363162" y="245753"/>
                </a:lnTo>
                <a:lnTo>
                  <a:pt x="366526" y="243209"/>
                </a:lnTo>
                <a:lnTo>
                  <a:pt x="222621" y="243209"/>
                </a:lnTo>
                <a:lnTo>
                  <a:pt x="177717" y="237291"/>
                </a:lnTo>
                <a:lnTo>
                  <a:pt x="137341" y="220603"/>
                </a:lnTo>
                <a:lnTo>
                  <a:pt x="103114" y="194746"/>
                </a:lnTo>
                <a:lnTo>
                  <a:pt x="76658" y="161319"/>
                </a:lnTo>
                <a:lnTo>
                  <a:pt x="59596" y="121923"/>
                </a:lnTo>
                <a:lnTo>
                  <a:pt x="53548" y="78156"/>
                </a:lnTo>
                <a:lnTo>
                  <a:pt x="53925" y="67826"/>
                </a:lnTo>
                <a:lnTo>
                  <a:pt x="55095" y="57127"/>
                </a:lnTo>
                <a:lnTo>
                  <a:pt x="57117" y="46250"/>
                </a:lnTo>
                <a:lnTo>
                  <a:pt x="60050" y="35383"/>
                </a:lnTo>
                <a:lnTo>
                  <a:pt x="62647" y="26912"/>
                </a:lnTo>
                <a:lnTo>
                  <a:pt x="61568" y="19006"/>
                </a:lnTo>
                <a:lnTo>
                  <a:pt x="58082" y="12483"/>
                </a:lnTo>
                <a:lnTo>
                  <a:pt x="50962" y="4908"/>
                </a:lnTo>
                <a:lnTo>
                  <a:pt x="41629" y="591"/>
                </a:lnTo>
                <a:lnTo>
                  <a:pt x="31280" y="0"/>
                </a:lnTo>
                <a:close/>
              </a:path>
              <a:path w="382905" h="296544">
                <a:moveTo>
                  <a:pt x="355350" y="191745"/>
                </a:moveTo>
                <a:lnTo>
                  <a:pt x="349769" y="191745"/>
                </a:lnTo>
                <a:lnTo>
                  <a:pt x="344209" y="193357"/>
                </a:lnTo>
                <a:lnTo>
                  <a:pt x="338544" y="197943"/>
                </a:lnTo>
                <a:lnTo>
                  <a:pt x="312848" y="217257"/>
                </a:lnTo>
                <a:lnTo>
                  <a:pt x="284352" y="231457"/>
                </a:lnTo>
                <a:lnTo>
                  <a:pt x="253971" y="240216"/>
                </a:lnTo>
                <a:lnTo>
                  <a:pt x="222621" y="243209"/>
                </a:lnTo>
                <a:lnTo>
                  <a:pt x="366526" y="243209"/>
                </a:lnTo>
                <a:lnTo>
                  <a:pt x="374417" y="237241"/>
                </a:lnTo>
                <a:lnTo>
                  <a:pt x="379066" y="232759"/>
                </a:lnTo>
                <a:lnTo>
                  <a:pt x="382470" y="225503"/>
                </a:lnTo>
                <a:lnTo>
                  <a:pt x="382470" y="218121"/>
                </a:lnTo>
                <a:lnTo>
                  <a:pt x="380336" y="207811"/>
                </a:lnTo>
                <a:lnTo>
                  <a:pt x="374521" y="199432"/>
                </a:lnTo>
                <a:lnTo>
                  <a:pt x="365900" y="193803"/>
                </a:lnTo>
                <a:lnTo>
                  <a:pt x="355350" y="1917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2" name="object 32"/>
          <p:cNvSpPr/>
          <p:nvPr/>
        </p:nvSpPr>
        <p:spPr>
          <a:xfrm>
            <a:off x="7400651" y="506820"/>
            <a:ext cx="50517" cy="49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3" name="object 33"/>
          <p:cNvSpPr/>
          <p:nvPr/>
        </p:nvSpPr>
        <p:spPr>
          <a:xfrm>
            <a:off x="7357619" y="496561"/>
            <a:ext cx="148154" cy="100502"/>
          </a:xfrm>
          <a:custGeom>
            <a:avLst/>
            <a:gdLst/>
            <a:ahLst/>
            <a:cxnLst/>
            <a:rect l="l" t="t" r="r" b="b"/>
            <a:pathLst>
              <a:path w="325755" h="220980">
                <a:moveTo>
                  <a:pt x="27140" y="153052"/>
                </a:moveTo>
                <a:lnTo>
                  <a:pt x="25329" y="153052"/>
                </a:lnTo>
                <a:lnTo>
                  <a:pt x="15491" y="154971"/>
                </a:lnTo>
                <a:lnTo>
                  <a:pt x="7438" y="160226"/>
                </a:lnTo>
                <a:lnTo>
                  <a:pt x="1997" y="168067"/>
                </a:lnTo>
                <a:lnTo>
                  <a:pt x="0" y="177743"/>
                </a:lnTo>
                <a:lnTo>
                  <a:pt x="1214" y="185134"/>
                </a:lnTo>
                <a:lnTo>
                  <a:pt x="40224" y="210318"/>
                </a:lnTo>
                <a:lnTo>
                  <a:pt x="84983" y="219773"/>
                </a:lnTo>
                <a:lnTo>
                  <a:pt x="107619" y="220977"/>
                </a:lnTo>
                <a:lnTo>
                  <a:pt x="154288" y="216003"/>
                </a:lnTo>
                <a:lnTo>
                  <a:pt x="197694" y="201773"/>
                </a:lnTo>
                <a:lnTo>
                  <a:pt x="236689" y="179327"/>
                </a:lnTo>
                <a:lnTo>
                  <a:pt x="247674" y="169596"/>
                </a:lnTo>
                <a:lnTo>
                  <a:pt x="107619" y="169596"/>
                </a:lnTo>
                <a:lnTo>
                  <a:pt x="89743" y="168559"/>
                </a:lnTo>
                <a:lnTo>
                  <a:pt x="71493" y="165534"/>
                </a:lnTo>
                <a:lnTo>
                  <a:pt x="53045" y="160647"/>
                </a:lnTo>
                <a:lnTo>
                  <a:pt x="34574" y="154026"/>
                </a:lnTo>
                <a:lnTo>
                  <a:pt x="29077" y="153115"/>
                </a:lnTo>
                <a:lnTo>
                  <a:pt x="27140" y="153052"/>
                </a:lnTo>
                <a:close/>
              </a:path>
              <a:path w="325755" h="220980">
                <a:moveTo>
                  <a:pt x="300315" y="0"/>
                </a:moveTo>
                <a:lnTo>
                  <a:pt x="262768" y="69150"/>
                </a:lnTo>
                <a:lnTo>
                  <a:pt x="237474" y="109808"/>
                </a:lnTo>
                <a:lnTo>
                  <a:pt x="201531" y="141563"/>
                </a:lnTo>
                <a:lnTo>
                  <a:pt x="157420" y="162223"/>
                </a:lnTo>
                <a:lnTo>
                  <a:pt x="107619" y="169596"/>
                </a:lnTo>
                <a:lnTo>
                  <a:pt x="247674" y="169596"/>
                </a:lnTo>
                <a:lnTo>
                  <a:pt x="270126" y="149707"/>
                </a:lnTo>
                <a:lnTo>
                  <a:pt x="296857" y="113952"/>
                </a:lnTo>
                <a:lnTo>
                  <a:pt x="315735" y="73102"/>
                </a:lnTo>
                <a:lnTo>
                  <a:pt x="325613" y="28198"/>
                </a:lnTo>
                <a:lnTo>
                  <a:pt x="325372" y="26407"/>
                </a:lnTo>
                <a:lnTo>
                  <a:pt x="325372" y="24512"/>
                </a:lnTo>
                <a:lnTo>
                  <a:pt x="323396" y="14886"/>
                </a:lnTo>
                <a:lnTo>
                  <a:pt x="318015" y="7104"/>
                </a:lnTo>
                <a:lnTo>
                  <a:pt x="310048" y="1898"/>
                </a:lnTo>
                <a:lnTo>
                  <a:pt x="3003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4" name="object 34"/>
          <p:cNvSpPr/>
          <p:nvPr/>
        </p:nvSpPr>
        <p:spPr>
          <a:xfrm>
            <a:off x="7690888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73" y="52825"/>
                </a:moveTo>
                <a:lnTo>
                  <a:pt x="145534" y="52825"/>
                </a:lnTo>
                <a:lnTo>
                  <a:pt x="173025" y="55429"/>
                </a:lnTo>
                <a:lnTo>
                  <a:pt x="192657" y="63240"/>
                </a:lnTo>
                <a:lnTo>
                  <a:pt x="204435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24" y="129696"/>
                </a:lnTo>
                <a:lnTo>
                  <a:pt x="140797" y="133471"/>
                </a:lnTo>
                <a:lnTo>
                  <a:pt x="131317" y="134823"/>
                </a:lnTo>
                <a:lnTo>
                  <a:pt x="123523" y="136104"/>
                </a:lnTo>
                <a:lnTo>
                  <a:pt x="117399" y="137346"/>
                </a:lnTo>
                <a:lnTo>
                  <a:pt x="91708" y="141059"/>
                </a:lnTo>
                <a:lnTo>
                  <a:pt x="51802" y="151636"/>
                </a:lnTo>
                <a:lnTo>
                  <a:pt x="9418" y="188203"/>
                </a:lnTo>
                <a:lnTo>
                  <a:pt x="0" y="231783"/>
                </a:lnTo>
                <a:lnTo>
                  <a:pt x="1989" y="252023"/>
                </a:lnTo>
                <a:lnTo>
                  <a:pt x="31705" y="298661"/>
                </a:lnTo>
                <a:lnTo>
                  <a:pt x="83413" y="319552"/>
                </a:lnTo>
                <a:lnTo>
                  <a:pt x="104426" y="320943"/>
                </a:lnTo>
                <a:lnTo>
                  <a:pt x="136323" y="318635"/>
                </a:lnTo>
                <a:lnTo>
                  <a:pt x="164463" y="311707"/>
                </a:lnTo>
                <a:lnTo>
                  <a:pt x="188845" y="300154"/>
                </a:lnTo>
                <a:lnTo>
                  <a:pt x="209470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4" y="267633"/>
                </a:lnTo>
                <a:lnTo>
                  <a:pt x="79448" y="254046"/>
                </a:lnTo>
                <a:lnTo>
                  <a:pt x="66898" y="228830"/>
                </a:lnTo>
                <a:lnTo>
                  <a:pt x="70352" y="210066"/>
                </a:lnTo>
                <a:lnTo>
                  <a:pt x="80696" y="195412"/>
                </a:lnTo>
                <a:lnTo>
                  <a:pt x="97926" y="184853"/>
                </a:lnTo>
                <a:lnTo>
                  <a:pt x="122027" y="178392"/>
                </a:lnTo>
                <a:lnTo>
                  <a:pt x="149195" y="175133"/>
                </a:lnTo>
                <a:lnTo>
                  <a:pt x="171946" y="171205"/>
                </a:lnTo>
                <a:lnTo>
                  <a:pt x="190289" y="166620"/>
                </a:lnTo>
                <a:lnTo>
                  <a:pt x="204234" y="161387"/>
                </a:lnTo>
                <a:lnTo>
                  <a:pt x="271719" y="161387"/>
                </a:lnTo>
                <a:lnTo>
                  <a:pt x="271719" y="99316"/>
                </a:lnTo>
                <a:lnTo>
                  <a:pt x="271300" y="99316"/>
                </a:lnTo>
                <a:lnTo>
                  <a:pt x="271363" y="98907"/>
                </a:lnTo>
                <a:lnTo>
                  <a:pt x="271604" y="98436"/>
                </a:lnTo>
                <a:lnTo>
                  <a:pt x="271719" y="88594"/>
                </a:lnTo>
                <a:lnTo>
                  <a:pt x="269293" y="67380"/>
                </a:lnTo>
                <a:lnTo>
                  <a:pt x="263573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470" y="283970"/>
                </a:lnTo>
                <a:lnTo>
                  <a:pt x="215400" y="300154"/>
                </a:lnTo>
                <a:lnTo>
                  <a:pt x="226082" y="311707"/>
                </a:lnTo>
                <a:lnTo>
                  <a:pt x="241522" y="318635"/>
                </a:lnTo>
                <a:lnTo>
                  <a:pt x="261730" y="320943"/>
                </a:lnTo>
                <a:lnTo>
                  <a:pt x="272058" y="320464"/>
                </a:lnTo>
                <a:lnTo>
                  <a:pt x="282533" y="319028"/>
                </a:lnTo>
                <a:lnTo>
                  <a:pt x="293161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71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82" y="223687"/>
                </a:lnTo>
                <a:lnTo>
                  <a:pt x="177827" y="255238"/>
                </a:lnTo>
                <a:lnTo>
                  <a:pt x="129106" y="268148"/>
                </a:lnTo>
                <a:lnTo>
                  <a:pt x="281289" y="268148"/>
                </a:lnTo>
                <a:lnTo>
                  <a:pt x="276954" y="266368"/>
                </a:lnTo>
                <a:lnTo>
                  <a:pt x="274557" y="262882"/>
                </a:lnTo>
                <a:lnTo>
                  <a:pt x="272651" y="259342"/>
                </a:lnTo>
                <a:lnTo>
                  <a:pt x="271809" y="254046"/>
                </a:lnTo>
                <a:lnTo>
                  <a:pt x="271719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36" y="267771"/>
                </a:lnTo>
                <a:lnTo>
                  <a:pt x="296095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411" y="5294"/>
                </a:lnTo>
                <a:lnTo>
                  <a:pt x="56919" y="21151"/>
                </a:lnTo>
                <a:lnTo>
                  <a:pt x="24384" y="54127"/>
                </a:lnTo>
                <a:lnTo>
                  <a:pt x="11214" y="101515"/>
                </a:lnTo>
                <a:lnTo>
                  <a:pt x="78049" y="101515"/>
                </a:lnTo>
                <a:lnTo>
                  <a:pt x="84035" y="80209"/>
                </a:lnTo>
                <a:lnTo>
                  <a:pt x="97279" y="64994"/>
                </a:lnTo>
                <a:lnTo>
                  <a:pt x="117780" y="55867"/>
                </a:lnTo>
                <a:lnTo>
                  <a:pt x="145534" y="52825"/>
                </a:lnTo>
                <a:lnTo>
                  <a:pt x="263573" y="52825"/>
                </a:lnTo>
                <a:lnTo>
                  <a:pt x="262020" y="48875"/>
                </a:lnTo>
                <a:lnTo>
                  <a:pt x="232956" y="19978"/>
                </a:lnTo>
                <a:lnTo>
                  <a:pt x="195682" y="4990"/>
                </a:lnTo>
                <a:lnTo>
                  <a:pt x="173757" y="1247"/>
                </a:lnTo>
                <a:lnTo>
                  <a:pt x="149628" y="0"/>
                </a:lnTo>
                <a:close/>
              </a:path>
              <a:path w="304165" h="321309">
                <a:moveTo>
                  <a:pt x="271719" y="99002"/>
                </a:moveTo>
                <a:lnTo>
                  <a:pt x="271541" y="99075"/>
                </a:lnTo>
                <a:lnTo>
                  <a:pt x="271447" y="99253"/>
                </a:lnTo>
                <a:lnTo>
                  <a:pt x="271300" y="99316"/>
                </a:lnTo>
                <a:lnTo>
                  <a:pt x="271719" y="99316"/>
                </a:lnTo>
                <a:lnTo>
                  <a:pt x="271719" y="99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5" name="object 35"/>
          <p:cNvSpPr/>
          <p:nvPr/>
        </p:nvSpPr>
        <p:spPr>
          <a:xfrm>
            <a:off x="7837306" y="369565"/>
            <a:ext cx="200138" cy="141800"/>
          </a:xfrm>
          <a:custGeom>
            <a:avLst/>
            <a:gdLst/>
            <a:ahLst/>
            <a:cxnLst/>
            <a:rect l="l" t="t" r="r" b="b"/>
            <a:pathLst>
              <a:path w="440055" h="311784">
                <a:moveTo>
                  <a:pt x="63411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929" y="311592"/>
                </a:lnTo>
                <a:lnTo>
                  <a:pt x="66929" y="131451"/>
                </a:lnTo>
                <a:lnTo>
                  <a:pt x="68179" y="114383"/>
                </a:lnTo>
                <a:lnTo>
                  <a:pt x="86855" y="73369"/>
                </a:lnTo>
                <a:lnTo>
                  <a:pt x="119960" y="54099"/>
                </a:lnTo>
                <a:lnTo>
                  <a:pt x="133210" y="52815"/>
                </a:lnTo>
                <a:lnTo>
                  <a:pt x="430921" y="52815"/>
                </a:lnTo>
                <a:lnTo>
                  <a:pt x="429524" y="50469"/>
                </a:lnTo>
                <a:lnTo>
                  <a:pt x="63411" y="50469"/>
                </a:lnTo>
                <a:lnTo>
                  <a:pt x="63411" y="8261"/>
                </a:lnTo>
                <a:close/>
              </a:path>
              <a:path w="440055" h="311784">
                <a:moveTo>
                  <a:pt x="318032" y="52815"/>
                </a:moveTo>
                <a:lnTo>
                  <a:pt x="133210" y="52815"/>
                </a:lnTo>
                <a:lnTo>
                  <a:pt x="146814" y="53804"/>
                </a:lnTo>
                <a:lnTo>
                  <a:pt x="158273" y="56774"/>
                </a:lnTo>
                <a:lnTo>
                  <a:pt x="183638" y="88325"/>
                </a:lnTo>
                <a:lnTo>
                  <a:pt x="186570" y="311592"/>
                </a:lnTo>
                <a:lnTo>
                  <a:pt x="253479" y="311592"/>
                </a:lnTo>
                <a:lnTo>
                  <a:pt x="253479" y="133817"/>
                </a:lnTo>
                <a:lnTo>
                  <a:pt x="257509" y="98376"/>
                </a:lnTo>
                <a:lnTo>
                  <a:pt x="269605" y="73063"/>
                </a:lnTo>
                <a:lnTo>
                  <a:pt x="289777" y="57876"/>
                </a:lnTo>
                <a:lnTo>
                  <a:pt x="318032" y="52815"/>
                </a:lnTo>
                <a:close/>
              </a:path>
              <a:path w="440055" h="311784">
                <a:moveTo>
                  <a:pt x="430921" y="52815"/>
                </a:moveTo>
                <a:lnTo>
                  <a:pt x="318032" y="52815"/>
                </a:lnTo>
                <a:lnTo>
                  <a:pt x="334381" y="54208"/>
                </a:lnTo>
                <a:lnTo>
                  <a:pt x="347653" y="58388"/>
                </a:lnTo>
                <a:lnTo>
                  <a:pt x="371098" y="97872"/>
                </a:lnTo>
                <a:lnTo>
                  <a:pt x="373130" y="311592"/>
                </a:lnTo>
                <a:lnTo>
                  <a:pt x="440018" y="311592"/>
                </a:lnTo>
                <a:lnTo>
                  <a:pt x="439919" y="101456"/>
                </a:lnTo>
                <a:lnTo>
                  <a:pt x="433681" y="57448"/>
                </a:lnTo>
                <a:lnTo>
                  <a:pt x="430921" y="52815"/>
                </a:lnTo>
                <a:close/>
              </a:path>
              <a:path w="440055" h="311784">
                <a:moveTo>
                  <a:pt x="158382" y="0"/>
                </a:moveTo>
                <a:lnTo>
                  <a:pt x="130561" y="3151"/>
                </a:lnTo>
                <a:lnTo>
                  <a:pt x="105749" y="12610"/>
                </a:lnTo>
                <a:lnTo>
                  <a:pt x="83927" y="28381"/>
                </a:lnTo>
                <a:lnTo>
                  <a:pt x="65076" y="50469"/>
                </a:lnTo>
                <a:lnTo>
                  <a:pt x="243489" y="50469"/>
                </a:lnTo>
                <a:lnTo>
                  <a:pt x="230691" y="28381"/>
                </a:lnTo>
                <a:lnTo>
                  <a:pt x="212240" y="12610"/>
                </a:lnTo>
                <a:lnTo>
                  <a:pt x="188138" y="3151"/>
                </a:lnTo>
                <a:lnTo>
                  <a:pt x="158382" y="0"/>
                </a:lnTo>
                <a:close/>
              </a:path>
              <a:path w="440055" h="311784">
                <a:moveTo>
                  <a:pt x="338523" y="0"/>
                </a:moveTo>
                <a:lnTo>
                  <a:pt x="310809" y="3151"/>
                </a:lnTo>
                <a:lnTo>
                  <a:pt x="285733" y="12610"/>
                </a:lnTo>
                <a:lnTo>
                  <a:pt x="263293" y="28381"/>
                </a:lnTo>
                <a:lnTo>
                  <a:pt x="243489" y="50469"/>
                </a:lnTo>
                <a:lnTo>
                  <a:pt x="429524" y="50469"/>
                </a:lnTo>
                <a:lnTo>
                  <a:pt x="414664" y="25526"/>
                </a:lnTo>
                <a:lnTo>
                  <a:pt x="382949" y="6380"/>
                </a:lnTo>
                <a:lnTo>
                  <a:pt x="338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6" name="object 36"/>
          <p:cNvSpPr/>
          <p:nvPr/>
        </p:nvSpPr>
        <p:spPr>
          <a:xfrm>
            <a:off x="8070327" y="373322"/>
            <a:ext cx="0" cy="138046"/>
          </a:xfrm>
          <a:custGeom>
            <a:avLst/>
            <a:gdLst/>
            <a:ahLst/>
            <a:cxnLst/>
            <a:rect l="l" t="t" r="r" b="b"/>
            <a:pathLst>
              <a:path h="303530">
                <a:moveTo>
                  <a:pt x="0" y="0"/>
                </a:moveTo>
                <a:lnTo>
                  <a:pt x="0" y="303331"/>
                </a:lnTo>
              </a:path>
            </a:pathLst>
          </a:custGeom>
          <a:ln w="668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7" name="object 37"/>
          <p:cNvSpPr/>
          <p:nvPr/>
        </p:nvSpPr>
        <p:spPr>
          <a:xfrm>
            <a:off x="8055129" y="320752"/>
            <a:ext cx="30613" cy="28880"/>
          </a:xfrm>
          <a:custGeom>
            <a:avLst/>
            <a:gdLst/>
            <a:ahLst/>
            <a:cxnLst/>
            <a:rect l="l" t="t" r="r" b="b"/>
            <a:pathLst>
              <a:path w="67309" h="63500">
                <a:moveTo>
                  <a:pt x="66835" y="0"/>
                </a:moveTo>
                <a:lnTo>
                  <a:pt x="0" y="0"/>
                </a:lnTo>
                <a:lnTo>
                  <a:pt x="0" y="63359"/>
                </a:lnTo>
                <a:lnTo>
                  <a:pt x="66835" y="63359"/>
                </a:lnTo>
                <a:lnTo>
                  <a:pt x="66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8" name="object 38"/>
          <p:cNvSpPr/>
          <p:nvPr/>
        </p:nvSpPr>
        <p:spPr>
          <a:xfrm>
            <a:off x="8096921" y="369564"/>
            <a:ext cx="123029" cy="145555"/>
          </a:xfrm>
          <a:custGeom>
            <a:avLst/>
            <a:gdLst/>
            <a:ahLst/>
            <a:cxnLst/>
            <a:rect l="l" t="t" r="r" b="b"/>
            <a:pathLst>
              <a:path w="270509" h="320040">
                <a:moveTo>
                  <a:pt x="66898" y="214213"/>
                </a:moveTo>
                <a:lnTo>
                  <a:pt x="0" y="214213"/>
                </a:lnTo>
                <a:lnTo>
                  <a:pt x="2898" y="238545"/>
                </a:lnTo>
                <a:lnTo>
                  <a:pt x="22556" y="278429"/>
                </a:lnTo>
                <a:lnTo>
                  <a:pt x="58464" y="305287"/>
                </a:lnTo>
                <a:lnTo>
                  <a:pt x="106000" y="318198"/>
                </a:lnTo>
                <a:lnTo>
                  <a:pt x="134404" y="319812"/>
                </a:lnTo>
                <a:lnTo>
                  <a:pt x="160583" y="318417"/>
                </a:lnTo>
                <a:lnTo>
                  <a:pt x="206353" y="307249"/>
                </a:lnTo>
                <a:lnTo>
                  <a:pt x="245160" y="282815"/>
                </a:lnTo>
                <a:lnTo>
                  <a:pt x="257537" y="266965"/>
                </a:lnTo>
                <a:lnTo>
                  <a:pt x="135577" y="266965"/>
                </a:lnTo>
                <a:lnTo>
                  <a:pt x="107497" y="263670"/>
                </a:lnTo>
                <a:lnTo>
                  <a:pt x="86701" y="253782"/>
                </a:lnTo>
                <a:lnTo>
                  <a:pt x="73173" y="237298"/>
                </a:lnTo>
                <a:lnTo>
                  <a:pt x="66898" y="214213"/>
                </a:lnTo>
                <a:close/>
              </a:path>
              <a:path w="270509" h="320040">
                <a:moveTo>
                  <a:pt x="133210" y="0"/>
                </a:moveTo>
                <a:lnTo>
                  <a:pt x="87291" y="4697"/>
                </a:lnTo>
                <a:lnTo>
                  <a:pt x="49296" y="18795"/>
                </a:lnTo>
                <a:lnTo>
                  <a:pt x="17144" y="47261"/>
                </a:lnTo>
                <a:lnTo>
                  <a:pt x="6439" y="86887"/>
                </a:lnTo>
                <a:lnTo>
                  <a:pt x="8349" y="106492"/>
                </a:lnTo>
                <a:lnTo>
                  <a:pt x="36983" y="150791"/>
                </a:lnTo>
                <a:lnTo>
                  <a:pt x="82539" y="171273"/>
                </a:lnTo>
                <a:lnTo>
                  <a:pt x="151234" y="187800"/>
                </a:lnTo>
                <a:lnTo>
                  <a:pt x="164684" y="191175"/>
                </a:lnTo>
                <a:lnTo>
                  <a:pt x="200610" y="216372"/>
                </a:lnTo>
                <a:lnTo>
                  <a:pt x="203030" y="227082"/>
                </a:lnTo>
                <a:lnTo>
                  <a:pt x="199452" y="244542"/>
                </a:lnTo>
                <a:lnTo>
                  <a:pt x="187012" y="257005"/>
                </a:lnTo>
                <a:lnTo>
                  <a:pt x="165718" y="264476"/>
                </a:lnTo>
                <a:lnTo>
                  <a:pt x="135577" y="266965"/>
                </a:lnTo>
                <a:lnTo>
                  <a:pt x="257537" y="266965"/>
                </a:lnTo>
                <a:lnTo>
                  <a:pt x="258900" y="265219"/>
                </a:lnTo>
                <a:lnTo>
                  <a:pt x="267147" y="244682"/>
                </a:lnTo>
                <a:lnTo>
                  <a:pt x="269897" y="221207"/>
                </a:lnTo>
                <a:lnTo>
                  <a:pt x="267988" y="202117"/>
                </a:lnTo>
                <a:lnTo>
                  <a:pt x="239395" y="158466"/>
                </a:lnTo>
                <a:lnTo>
                  <a:pt x="193285" y="138211"/>
                </a:lnTo>
                <a:lnTo>
                  <a:pt x="145927" y="127024"/>
                </a:lnTo>
                <a:lnTo>
                  <a:pt x="126027" y="122497"/>
                </a:lnTo>
                <a:lnTo>
                  <a:pt x="81107" y="102983"/>
                </a:lnTo>
                <a:lnTo>
                  <a:pt x="73338" y="83934"/>
                </a:lnTo>
                <a:lnTo>
                  <a:pt x="76790" y="70329"/>
                </a:lnTo>
                <a:lnTo>
                  <a:pt x="87142" y="60610"/>
                </a:lnTo>
                <a:lnTo>
                  <a:pt x="104388" y="54779"/>
                </a:lnTo>
                <a:lnTo>
                  <a:pt x="128519" y="52836"/>
                </a:lnTo>
                <a:lnTo>
                  <a:pt x="247309" y="52836"/>
                </a:lnTo>
                <a:lnTo>
                  <a:pt x="246597" y="51236"/>
                </a:lnTo>
                <a:lnTo>
                  <a:pt x="217082" y="21161"/>
                </a:lnTo>
                <a:lnTo>
                  <a:pt x="179701" y="5287"/>
                </a:lnTo>
                <a:lnTo>
                  <a:pt x="157597" y="1321"/>
                </a:lnTo>
                <a:lnTo>
                  <a:pt x="133210" y="0"/>
                </a:lnTo>
                <a:close/>
              </a:path>
              <a:path w="270509" h="320040">
                <a:moveTo>
                  <a:pt x="247309" y="52836"/>
                </a:moveTo>
                <a:lnTo>
                  <a:pt x="128519" y="52836"/>
                </a:lnTo>
                <a:lnTo>
                  <a:pt x="152368" y="55366"/>
                </a:lnTo>
                <a:lnTo>
                  <a:pt x="170589" y="62954"/>
                </a:lnTo>
                <a:lnTo>
                  <a:pt x="183174" y="75598"/>
                </a:lnTo>
                <a:lnTo>
                  <a:pt x="190119" y="93295"/>
                </a:lnTo>
                <a:lnTo>
                  <a:pt x="259950" y="93295"/>
                </a:lnTo>
                <a:lnTo>
                  <a:pt x="255301" y="70777"/>
                </a:lnTo>
                <a:lnTo>
                  <a:pt x="247309" y="52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39" name="object 39"/>
          <p:cNvSpPr/>
          <p:nvPr/>
        </p:nvSpPr>
        <p:spPr>
          <a:xfrm>
            <a:off x="822915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45" y="52825"/>
                </a:moveTo>
                <a:lnTo>
                  <a:pt x="145524" y="52825"/>
                </a:lnTo>
                <a:lnTo>
                  <a:pt x="172994" y="55429"/>
                </a:lnTo>
                <a:lnTo>
                  <a:pt x="192632" y="63240"/>
                </a:lnTo>
                <a:lnTo>
                  <a:pt x="204426" y="76259"/>
                </a:lnTo>
                <a:lnTo>
                  <a:pt x="208360" y="94489"/>
                </a:lnTo>
                <a:lnTo>
                  <a:pt x="206661" y="105994"/>
                </a:lnTo>
                <a:lnTo>
                  <a:pt x="169308" y="129696"/>
                </a:lnTo>
                <a:lnTo>
                  <a:pt x="140770" y="133471"/>
                </a:lnTo>
                <a:lnTo>
                  <a:pt x="131286" y="134823"/>
                </a:lnTo>
                <a:lnTo>
                  <a:pt x="123494" y="136104"/>
                </a:lnTo>
                <a:lnTo>
                  <a:pt x="117399" y="137346"/>
                </a:lnTo>
                <a:lnTo>
                  <a:pt x="91710" y="141059"/>
                </a:lnTo>
                <a:lnTo>
                  <a:pt x="51798" y="151636"/>
                </a:lnTo>
                <a:lnTo>
                  <a:pt x="9391" y="188203"/>
                </a:lnTo>
                <a:lnTo>
                  <a:pt x="0" y="231783"/>
                </a:lnTo>
                <a:lnTo>
                  <a:pt x="1980" y="252023"/>
                </a:lnTo>
                <a:lnTo>
                  <a:pt x="31674" y="298661"/>
                </a:lnTo>
                <a:lnTo>
                  <a:pt x="83403" y="319552"/>
                </a:lnTo>
                <a:lnTo>
                  <a:pt x="104457" y="320943"/>
                </a:lnTo>
                <a:lnTo>
                  <a:pt x="136331" y="318635"/>
                </a:lnTo>
                <a:lnTo>
                  <a:pt x="164463" y="311707"/>
                </a:lnTo>
                <a:lnTo>
                  <a:pt x="188853" y="300154"/>
                </a:lnTo>
                <a:lnTo>
                  <a:pt x="209501" y="283970"/>
                </a:lnTo>
                <a:lnTo>
                  <a:pt x="303948" y="283970"/>
                </a:lnTo>
                <a:lnTo>
                  <a:pt x="303948" y="268148"/>
                </a:lnTo>
                <a:lnTo>
                  <a:pt x="129106" y="268148"/>
                </a:lnTo>
                <a:lnTo>
                  <a:pt x="118032" y="267633"/>
                </a:lnTo>
                <a:lnTo>
                  <a:pt x="79435" y="254046"/>
                </a:lnTo>
                <a:lnTo>
                  <a:pt x="66898" y="228830"/>
                </a:lnTo>
                <a:lnTo>
                  <a:pt x="70349" y="210066"/>
                </a:lnTo>
                <a:lnTo>
                  <a:pt x="80695" y="195412"/>
                </a:lnTo>
                <a:lnTo>
                  <a:pt x="97948" y="184853"/>
                </a:lnTo>
                <a:lnTo>
                  <a:pt x="122111" y="178392"/>
                </a:lnTo>
                <a:lnTo>
                  <a:pt x="149185" y="175133"/>
                </a:lnTo>
                <a:lnTo>
                  <a:pt x="171901" y="171205"/>
                </a:lnTo>
                <a:lnTo>
                  <a:pt x="190238" y="166620"/>
                </a:lnTo>
                <a:lnTo>
                  <a:pt x="204171" y="161387"/>
                </a:lnTo>
                <a:lnTo>
                  <a:pt x="271677" y="161387"/>
                </a:lnTo>
                <a:lnTo>
                  <a:pt x="271677" y="88594"/>
                </a:lnTo>
                <a:lnTo>
                  <a:pt x="269257" y="67380"/>
                </a:lnTo>
                <a:lnTo>
                  <a:pt x="263545" y="52825"/>
                </a:lnTo>
                <a:close/>
              </a:path>
              <a:path w="304165" h="321309">
                <a:moveTo>
                  <a:pt x="303948" y="283970"/>
                </a:moveTo>
                <a:lnTo>
                  <a:pt x="209501" y="283970"/>
                </a:lnTo>
                <a:lnTo>
                  <a:pt x="215381" y="300154"/>
                </a:lnTo>
                <a:lnTo>
                  <a:pt x="226042" y="311707"/>
                </a:lnTo>
                <a:lnTo>
                  <a:pt x="241474" y="318635"/>
                </a:lnTo>
                <a:lnTo>
                  <a:pt x="261667" y="320943"/>
                </a:lnTo>
                <a:lnTo>
                  <a:pt x="272025" y="320464"/>
                </a:lnTo>
                <a:lnTo>
                  <a:pt x="282533" y="319028"/>
                </a:lnTo>
                <a:lnTo>
                  <a:pt x="293178" y="316636"/>
                </a:lnTo>
                <a:lnTo>
                  <a:pt x="303948" y="313288"/>
                </a:lnTo>
                <a:lnTo>
                  <a:pt x="303948" y="283970"/>
                </a:lnTo>
                <a:close/>
              </a:path>
              <a:path w="304165" h="321309">
                <a:moveTo>
                  <a:pt x="271677" y="161387"/>
                </a:moveTo>
                <a:lnTo>
                  <a:pt x="204171" y="161387"/>
                </a:lnTo>
                <a:lnTo>
                  <a:pt x="204171" y="210071"/>
                </a:lnTo>
                <a:lnTo>
                  <a:pt x="202524" y="223687"/>
                </a:lnTo>
                <a:lnTo>
                  <a:pt x="177795" y="255238"/>
                </a:lnTo>
                <a:lnTo>
                  <a:pt x="129106" y="268148"/>
                </a:lnTo>
                <a:lnTo>
                  <a:pt x="281258" y="268148"/>
                </a:lnTo>
                <a:lnTo>
                  <a:pt x="276986" y="266368"/>
                </a:lnTo>
                <a:lnTo>
                  <a:pt x="274609" y="262882"/>
                </a:lnTo>
                <a:lnTo>
                  <a:pt x="272651" y="259342"/>
                </a:lnTo>
                <a:lnTo>
                  <a:pt x="271771" y="254046"/>
                </a:lnTo>
                <a:lnTo>
                  <a:pt x="271677" y="161387"/>
                </a:lnTo>
                <a:close/>
              </a:path>
              <a:path w="304165" h="321309">
                <a:moveTo>
                  <a:pt x="303948" y="266955"/>
                </a:moveTo>
                <a:lnTo>
                  <a:pt x="299257" y="267771"/>
                </a:lnTo>
                <a:lnTo>
                  <a:pt x="296127" y="268148"/>
                </a:lnTo>
                <a:lnTo>
                  <a:pt x="303948" y="268148"/>
                </a:lnTo>
                <a:lnTo>
                  <a:pt x="303948" y="266955"/>
                </a:lnTo>
                <a:close/>
              </a:path>
              <a:path w="304165" h="321309">
                <a:moveTo>
                  <a:pt x="149660" y="0"/>
                </a:moveTo>
                <a:lnTo>
                  <a:pt x="97457" y="5294"/>
                </a:lnTo>
                <a:lnTo>
                  <a:pt x="57003" y="21151"/>
                </a:lnTo>
                <a:lnTo>
                  <a:pt x="24312" y="54127"/>
                </a:lnTo>
                <a:lnTo>
                  <a:pt x="11120" y="101515"/>
                </a:lnTo>
                <a:lnTo>
                  <a:pt x="78049" y="101515"/>
                </a:lnTo>
                <a:lnTo>
                  <a:pt x="84026" y="80209"/>
                </a:lnTo>
                <a:lnTo>
                  <a:pt x="97262" y="64994"/>
                </a:lnTo>
                <a:lnTo>
                  <a:pt x="117760" y="55867"/>
                </a:lnTo>
                <a:lnTo>
                  <a:pt x="145524" y="52825"/>
                </a:lnTo>
                <a:lnTo>
                  <a:pt x="263545" y="52825"/>
                </a:lnTo>
                <a:lnTo>
                  <a:pt x="261995" y="48875"/>
                </a:lnTo>
                <a:lnTo>
                  <a:pt x="232956" y="19978"/>
                </a:lnTo>
                <a:lnTo>
                  <a:pt x="195686" y="4990"/>
                </a:lnTo>
                <a:lnTo>
                  <a:pt x="173761" y="1247"/>
                </a:lnTo>
                <a:lnTo>
                  <a:pt x="149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0" name="object 40"/>
          <p:cNvSpPr/>
          <p:nvPr/>
        </p:nvSpPr>
        <p:spPr>
          <a:xfrm>
            <a:off x="8375571" y="369565"/>
            <a:ext cx="121295" cy="141800"/>
          </a:xfrm>
          <a:custGeom>
            <a:avLst/>
            <a:gdLst/>
            <a:ahLst/>
            <a:cxnLst/>
            <a:rect l="l" t="t" r="r" b="b"/>
            <a:pathLst>
              <a:path w="266700" h="311784">
                <a:moveTo>
                  <a:pt x="63380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67" y="311592"/>
                </a:lnTo>
                <a:lnTo>
                  <a:pt x="66867" y="132655"/>
                </a:lnTo>
                <a:lnTo>
                  <a:pt x="68114" y="116326"/>
                </a:lnTo>
                <a:lnTo>
                  <a:pt x="86866" y="75704"/>
                </a:lnTo>
                <a:lnTo>
                  <a:pt x="124566" y="54246"/>
                </a:lnTo>
                <a:lnTo>
                  <a:pt x="127389" y="53987"/>
                </a:lnTo>
                <a:lnTo>
                  <a:pt x="64532" y="53987"/>
                </a:lnTo>
                <a:lnTo>
                  <a:pt x="63380" y="52815"/>
                </a:lnTo>
                <a:lnTo>
                  <a:pt x="63380" y="8261"/>
                </a:lnTo>
                <a:close/>
              </a:path>
              <a:path w="266700" h="311784">
                <a:moveTo>
                  <a:pt x="256242" y="52815"/>
                </a:moveTo>
                <a:lnTo>
                  <a:pt x="140205" y="52815"/>
                </a:lnTo>
                <a:lnTo>
                  <a:pt x="165268" y="57069"/>
                </a:lnTo>
                <a:lnTo>
                  <a:pt x="183497" y="69832"/>
                </a:lnTo>
                <a:lnTo>
                  <a:pt x="194901" y="91105"/>
                </a:lnTo>
                <a:lnTo>
                  <a:pt x="199491" y="120886"/>
                </a:lnTo>
                <a:lnTo>
                  <a:pt x="199491" y="311592"/>
                </a:lnTo>
                <a:lnTo>
                  <a:pt x="266410" y="311592"/>
                </a:lnTo>
                <a:lnTo>
                  <a:pt x="266410" y="103284"/>
                </a:lnTo>
                <a:lnTo>
                  <a:pt x="264607" y="79532"/>
                </a:lnTo>
                <a:lnTo>
                  <a:pt x="259201" y="58699"/>
                </a:lnTo>
                <a:lnTo>
                  <a:pt x="256242" y="52815"/>
                </a:lnTo>
                <a:close/>
              </a:path>
              <a:path w="266700" h="311784">
                <a:moveTo>
                  <a:pt x="159031" y="0"/>
                </a:moveTo>
                <a:lnTo>
                  <a:pt x="129998" y="3380"/>
                </a:lnTo>
                <a:lnTo>
                  <a:pt x="104564" y="13513"/>
                </a:lnTo>
                <a:lnTo>
                  <a:pt x="82740" y="30387"/>
                </a:lnTo>
                <a:lnTo>
                  <a:pt x="64532" y="53987"/>
                </a:lnTo>
                <a:lnTo>
                  <a:pt x="127389" y="53987"/>
                </a:lnTo>
                <a:lnTo>
                  <a:pt x="140205" y="52815"/>
                </a:lnTo>
                <a:lnTo>
                  <a:pt x="256242" y="52815"/>
                </a:lnTo>
                <a:lnTo>
                  <a:pt x="222163" y="14568"/>
                </a:lnTo>
                <a:lnTo>
                  <a:pt x="182854" y="1627"/>
                </a:lnTo>
                <a:lnTo>
                  <a:pt x="159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1" name="object 41"/>
          <p:cNvSpPr/>
          <p:nvPr/>
        </p:nvSpPr>
        <p:spPr>
          <a:xfrm>
            <a:off x="8505776" y="369301"/>
            <a:ext cx="138335" cy="146132"/>
          </a:xfrm>
          <a:custGeom>
            <a:avLst/>
            <a:gdLst/>
            <a:ahLst/>
            <a:cxnLst/>
            <a:rect l="l" t="t" r="r" b="b"/>
            <a:pathLst>
              <a:path w="304165" h="321309">
                <a:moveTo>
                  <a:pt x="263553" y="52825"/>
                </a:moveTo>
                <a:lnTo>
                  <a:pt x="145534" y="52825"/>
                </a:lnTo>
                <a:lnTo>
                  <a:pt x="172981" y="55429"/>
                </a:lnTo>
                <a:lnTo>
                  <a:pt x="192600" y="63240"/>
                </a:lnTo>
                <a:lnTo>
                  <a:pt x="204379" y="76259"/>
                </a:lnTo>
                <a:lnTo>
                  <a:pt x="208307" y="94489"/>
                </a:lnTo>
                <a:lnTo>
                  <a:pt x="206617" y="105994"/>
                </a:lnTo>
                <a:lnTo>
                  <a:pt x="169293" y="129696"/>
                </a:lnTo>
                <a:lnTo>
                  <a:pt x="140783" y="133471"/>
                </a:lnTo>
                <a:lnTo>
                  <a:pt x="131276" y="134823"/>
                </a:lnTo>
                <a:lnTo>
                  <a:pt x="123452" y="136104"/>
                </a:lnTo>
                <a:lnTo>
                  <a:pt x="117315" y="137346"/>
                </a:lnTo>
                <a:lnTo>
                  <a:pt x="91668" y="141059"/>
                </a:lnTo>
                <a:lnTo>
                  <a:pt x="51779" y="151636"/>
                </a:lnTo>
                <a:lnTo>
                  <a:pt x="9384" y="188203"/>
                </a:lnTo>
                <a:lnTo>
                  <a:pt x="0" y="231783"/>
                </a:lnTo>
                <a:lnTo>
                  <a:pt x="1973" y="252023"/>
                </a:lnTo>
                <a:lnTo>
                  <a:pt x="31684" y="298661"/>
                </a:lnTo>
                <a:lnTo>
                  <a:pt x="83405" y="319552"/>
                </a:lnTo>
                <a:lnTo>
                  <a:pt x="104457" y="320943"/>
                </a:lnTo>
                <a:lnTo>
                  <a:pt x="136301" y="318635"/>
                </a:lnTo>
                <a:lnTo>
                  <a:pt x="164420" y="311707"/>
                </a:lnTo>
                <a:lnTo>
                  <a:pt x="188810" y="300154"/>
                </a:lnTo>
                <a:lnTo>
                  <a:pt x="209470" y="283970"/>
                </a:lnTo>
                <a:lnTo>
                  <a:pt x="303917" y="283970"/>
                </a:lnTo>
                <a:lnTo>
                  <a:pt x="303917" y="268148"/>
                </a:lnTo>
                <a:lnTo>
                  <a:pt x="129085" y="268148"/>
                </a:lnTo>
                <a:lnTo>
                  <a:pt x="117993" y="267633"/>
                </a:lnTo>
                <a:lnTo>
                  <a:pt x="79426" y="254046"/>
                </a:lnTo>
                <a:lnTo>
                  <a:pt x="66929" y="228830"/>
                </a:lnTo>
                <a:lnTo>
                  <a:pt x="70370" y="210066"/>
                </a:lnTo>
                <a:lnTo>
                  <a:pt x="80691" y="195412"/>
                </a:lnTo>
                <a:lnTo>
                  <a:pt x="97913" y="184853"/>
                </a:lnTo>
                <a:lnTo>
                  <a:pt x="122048" y="178392"/>
                </a:lnTo>
                <a:lnTo>
                  <a:pt x="149159" y="175133"/>
                </a:lnTo>
                <a:lnTo>
                  <a:pt x="171901" y="171205"/>
                </a:lnTo>
                <a:lnTo>
                  <a:pt x="190263" y="166620"/>
                </a:lnTo>
                <a:lnTo>
                  <a:pt x="204234" y="161387"/>
                </a:lnTo>
                <a:lnTo>
                  <a:pt x="271709" y="161387"/>
                </a:lnTo>
                <a:lnTo>
                  <a:pt x="271709" y="88594"/>
                </a:lnTo>
                <a:lnTo>
                  <a:pt x="269280" y="67380"/>
                </a:lnTo>
                <a:lnTo>
                  <a:pt x="263553" y="52825"/>
                </a:lnTo>
                <a:close/>
              </a:path>
              <a:path w="304165" h="321309">
                <a:moveTo>
                  <a:pt x="303917" y="283970"/>
                </a:moveTo>
                <a:lnTo>
                  <a:pt x="209470" y="283970"/>
                </a:lnTo>
                <a:lnTo>
                  <a:pt x="215391" y="300154"/>
                </a:lnTo>
                <a:lnTo>
                  <a:pt x="226070" y="311707"/>
                </a:lnTo>
                <a:lnTo>
                  <a:pt x="241506" y="318635"/>
                </a:lnTo>
                <a:lnTo>
                  <a:pt x="261698" y="320943"/>
                </a:lnTo>
                <a:lnTo>
                  <a:pt x="272031" y="320464"/>
                </a:lnTo>
                <a:lnTo>
                  <a:pt x="282513" y="319028"/>
                </a:lnTo>
                <a:lnTo>
                  <a:pt x="293143" y="316636"/>
                </a:lnTo>
                <a:lnTo>
                  <a:pt x="303917" y="313288"/>
                </a:lnTo>
                <a:lnTo>
                  <a:pt x="303917" y="283970"/>
                </a:lnTo>
                <a:close/>
              </a:path>
              <a:path w="304165" h="321309">
                <a:moveTo>
                  <a:pt x="271709" y="161387"/>
                </a:moveTo>
                <a:lnTo>
                  <a:pt x="204234" y="161387"/>
                </a:lnTo>
                <a:lnTo>
                  <a:pt x="204234" y="210071"/>
                </a:lnTo>
                <a:lnTo>
                  <a:pt x="202576" y="223687"/>
                </a:lnTo>
                <a:lnTo>
                  <a:pt x="177732" y="255238"/>
                </a:lnTo>
                <a:lnTo>
                  <a:pt x="129085" y="268148"/>
                </a:lnTo>
                <a:lnTo>
                  <a:pt x="281289" y="268148"/>
                </a:lnTo>
                <a:lnTo>
                  <a:pt x="276923" y="266368"/>
                </a:lnTo>
                <a:lnTo>
                  <a:pt x="274588" y="262882"/>
                </a:lnTo>
                <a:lnTo>
                  <a:pt x="272651" y="259342"/>
                </a:lnTo>
                <a:lnTo>
                  <a:pt x="271800" y="254046"/>
                </a:lnTo>
                <a:lnTo>
                  <a:pt x="271709" y="161387"/>
                </a:lnTo>
                <a:close/>
              </a:path>
              <a:path w="304165" h="321309">
                <a:moveTo>
                  <a:pt x="303917" y="266955"/>
                </a:moveTo>
                <a:lnTo>
                  <a:pt x="299205" y="267771"/>
                </a:lnTo>
                <a:lnTo>
                  <a:pt x="296158" y="268148"/>
                </a:lnTo>
                <a:lnTo>
                  <a:pt x="303917" y="268148"/>
                </a:lnTo>
                <a:lnTo>
                  <a:pt x="303917" y="266955"/>
                </a:lnTo>
                <a:close/>
              </a:path>
              <a:path w="304165" h="321309">
                <a:moveTo>
                  <a:pt x="149628" y="0"/>
                </a:moveTo>
                <a:lnTo>
                  <a:pt x="97391" y="5294"/>
                </a:lnTo>
                <a:lnTo>
                  <a:pt x="56940" y="21151"/>
                </a:lnTo>
                <a:lnTo>
                  <a:pt x="24364" y="54127"/>
                </a:lnTo>
                <a:lnTo>
                  <a:pt x="11130" y="101515"/>
                </a:lnTo>
                <a:lnTo>
                  <a:pt x="78081" y="101515"/>
                </a:lnTo>
                <a:lnTo>
                  <a:pt x="84041" y="80209"/>
                </a:lnTo>
                <a:lnTo>
                  <a:pt x="97264" y="64994"/>
                </a:lnTo>
                <a:lnTo>
                  <a:pt x="117758" y="55867"/>
                </a:lnTo>
                <a:lnTo>
                  <a:pt x="145534" y="52825"/>
                </a:lnTo>
                <a:lnTo>
                  <a:pt x="263553" y="52825"/>
                </a:lnTo>
                <a:lnTo>
                  <a:pt x="261999" y="48875"/>
                </a:lnTo>
                <a:lnTo>
                  <a:pt x="232924" y="19978"/>
                </a:lnTo>
                <a:lnTo>
                  <a:pt x="195666" y="4990"/>
                </a:lnTo>
                <a:lnTo>
                  <a:pt x="173743" y="1247"/>
                </a:lnTo>
                <a:lnTo>
                  <a:pt x="149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2" name="object 42"/>
          <p:cNvSpPr/>
          <p:nvPr/>
        </p:nvSpPr>
        <p:spPr>
          <a:xfrm>
            <a:off x="8652194" y="369565"/>
            <a:ext cx="80864" cy="141800"/>
          </a:xfrm>
          <a:custGeom>
            <a:avLst/>
            <a:gdLst/>
            <a:ahLst/>
            <a:cxnLst/>
            <a:rect l="l" t="t" r="r" b="b"/>
            <a:pathLst>
              <a:path w="177800" h="311784">
                <a:moveTo>
                  <a:pt x="62793" y="8261"/>
                </a:moveTo>
                <a:lnTo>
                  <a:pt x="0" y="8261"/>
                </a:lnTo>
                <a:lnTo>
                  <a:pt x="0" y="311592"/>
                </a:lnTo>
                <a:lnTo>
                  <a:pt x="66835" y="311592"/>
                </a:lnTo>
                <a:lnTo>
                  <a:pt x="66835" y="167261"/>
                </a:lnTo>
                <a:lnTo>
                  <a:pt x="68353" y="144168"/>
                </a:lnTo>
                <a:lnTo>
                  <a:pt x="80423" y="105415"/>
                </a:lnTo>
                <a:lnTo>
                  <a:pt x="116891" y="69990"/>
                </a:lnTo>
                <a:lnTo>
                  <a:pt x="126449" y="66898"/>
                </a:lnTo>
                <a:lnTo>
                  <a:pt x="62793" y="66898"/>
                </a:lnTo>
                <a:lnTo>
                  <a:pt x="62793" y="8261"/>
                </a:lnTo>
                <a:close/>
              </a:path>
              <a:path w="177800" h="311784">
                <a:moveTo>
                  <a:pt x="156445" y="0"/>
                </a:moveTo>
                <a:lnTo>
                  <a:pt x="152529" y="0"/>
                </a:lnTo>
                <a:lnTo>
                  <a:pt x="138030" y="1322"/>
                </a:lnTo>
                <a:lnTo>
                  <a:pt x="96227" y="21130"/>
                </a:lnTo>
                <a:lnTo>
                  <a:pt x="68184" y="54584"/>
                </a:lnTo>
                <a:lnTo>
                  <a:pt x="63966" y="66898"/>
                </a:lnTo>
                <a:lnTo>
                  <a:pt x="126449" y="66898"/>
                </a:lnTo>
                <a:lnTo>
                  <a:pt x="132190" y="65041"/>
                </a:lnTo>
                <a:lnTo>
                  <a:pt x="149042" y="63390"/>
                </a:lnTo>
                <a:lnTo>
                  <a:pt x="177764" y="63390"/>
                </a:lnTo>
                <a:lnTo>
                  <a:pt x="177764" y="1790"/>
                </a:lnTo>
                <a:lnTo>
                  <a:pt x="164885" y="617"/>
                </a:lnTo>
                <a:lnTo>
                  <a:pt x="156445" y="0"/>
                </a:lnTo>
                <a:close/>
              </a:path>
              <a:path w="177800" h="311784">
                <a:moveTo>
                  <a:pt x="177764" y="63390"/>
                </a:moveTo>
                <a:lnTo>
                  <a:pt x="149042" y="63390"/>
                </a:lnTo>
                <a:lnTo>
                  <a:pt x="155649" y="63570"/>
                </a:lnTo>
                <a:lnTo>
                  <a:pt x="162637" y="64113"/>
                </a:lnTo>
                <a:lnTo>
                  <a:pt x="170105" y="65041"/>
                </a:lnTo>
                <a:lnTo>
                  <a:pt x="177764" y="66312"/>
                </a:lnTo>
                <a:lnTo>
                  <a:pt x="177764" y="63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3" name="object 43"/>
          <p:cNvSpPr/>
          <p:nvPr/>
        </p:nvSpPr>
        <p:spPr>
          <a:xfrm>
            <a:off x="7565418" y="321339"/>
            <a:ext cx="132559" cy="190029"/>
          </a:xfrm>
          <a:custGeom>
            <a:avLst/>
            <a:gdLst/>
            <a:ahLst/>
            <a:cxnLst/>
            <a:rect l="l" t="t" r="r" b="b"/>
            <a:pathLst>
              <a:path w="291465" h="417830">
                <a:moveTo>
                  <a:pt x="291362" y="0"/>
                </a:moveTo>
                <a:lnTo>
                  <a:pt x="84583" y="0"/>
                </a:lnTo>
                <a:lnTo>
                  <a:pt x="83997" y="62"/>
                </a:lnTo>
                <a:lnTo>
                  <a:pt x="36480" y="8950"/>
                </a:lnTo>
                <a:lnTo>
                  <a:pt x="6277" y="45209"/>
                </a:lnTo>
                <a:lnTo>
                  <a:pt x="0" y="90049"/>
                </a:lnTo>
                <a:lnTo>
                  <a:pt x="94" y="417631"/>
                </a:lnTo>
                <a:lnTo>
                  <a:pt x="73924" y="417631"/>
                </a:lnTo>
                <a:lnTo>
                  <a:pt x="73924" y="232223"/>
                </a:lnTo>
                <a:lnTo>
                  <a:pt x="264861" y="232223"/>
                </a:lnTo>
                <a:lnTo>
                  <a:pt x="264861" y="172549"/>
                </a:lnTo>
                <a:lnTo>
                  <a:pt x="73924" y="172549"/>
                </a:lnTo>
                <a:lnTo>
                  <a:pt x="73924" y="63202"/>
                </a:lnTo>
                <a:lnTo>
                  <a:pt x="291362" y="63202"/>
                </a:lnTo>
                <a:lnTo>
                  <a:pt x="29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4" name="object 44"/>
          <p:cNvSpPr/>
          <p:nvPr/>
        </p:nvSpPr>
        <p:spPr>
          <a:xfrm>
            <a:off x="8611943" y="551675"/>
            <a:ext cx="14151" cy="12130"/>
          </a:xfrm>
          <a:custGeom>
            <a:avLst/>
            <a:gdLst/>
            <a:ahLst/>
            <a:cxnLst/>
            <a:rect l="l" t="t" r="r" b="b"/>
            <a:pathLst>
              <a:path w="31115" h="26669">
                <a:moveTo>
                  <a:pt x="17894" y="0"/>
                </a:moveTo>
                <a:lnTo>
                  <a:pt x="0" y="0"/>
                </a:lnTo>
                <a:lnTo>
                  <a:pt x="0" y="26114"/>
                </a:lnTo>
                <a:lnTo>
                  <a:pt x="24742" y="26114"/>
                </a:lnTo>
                <a:lnTo>
                  <a:pt x="30564" y="21716"/>
                </a:lnTo>
                <a:lnTo>
                  <a:pt x="30564" y="8366"/>
                </a:lnTo>
                <a:lnTo>
                  <a:pt x="29077" y="5088"/>
                </a:lnTo>
                <a:lnTo>
                  <a:pt x="26177" y="3036"/>
                </a:lnTo>
                <a:lnTo>
                  <a:pt x="23161" y="1026"/>
                </a:lnTo>
                <a:lnTo>
                  <a:pt x="178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5" name="object 45"/>
          <p:cNvSpPr/>
          <p:nvPr/>
        </p:nvSpPr>
        <p:spPr>
          <a:xfrm>
            <a:off x="7521255" y="536216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35" y="0"/>
                </a:moveTo>
                <a:lnTo>
                  <a:pt x="65139" y="0"/>
                </a:lnTo>
                <a:lnTo>
                  <a:pt x="52019" y="2376"/>
                </a:lnTo>
                <a:lnTo>
                  <a:pt x="24679" y="29590"/>
                </a:lnTo>
                <a:lnTo>
                  <a:pt x="1842" y="111944"/>
                </a:lnTo>
                <a:lnTo>
                  <a:pt x="0" y="118718"/>
                </a:lnTo>
                <a:lnTo>
                  <a:pt x="1057" y="124561"/>
                </a:lnTo>
                <a:lnTo>
                  <a:pt x="4512" y="128959"/>
                </a:lnTo>
                <a:lnTo>
                  <a:pt x="7989" y="133273"/>
                </a:lnTo>
                <a:lnTo>
                  <a:pt x="13936" y="135692"/>
                </a:lnTo>
                <a:lnTo>
                  <a:pt x="2629333" y="135692"/>
                </a:lnTo>
                <a:lnTo>
                  <a:pt x="2642390" y="133320"/>
                </a:lnTo>
                <a:lnTo>
                  <a:pt x="2652498" y="127933"/>
                </a:lnTo>
                <a:lnTo>
                  <a:pt x="2531881" y="127933"/>
                </a:lnTo>
                <a:lnTo>
                  <a:pt x="2522608" y="127253"/>
                </a:lnTo>
                <a:lnTo>
                  <a:pt x="2517367" y="126153"/>
                </a:lnTo>
                <a:lnTo>
                  <a:pt x="2245942" y="126153"/>
                </a:lnTo>
                <a:lnTo>
                  <a:pt x="2245942" y="13172"/>
                </a:lnTo>
                <a:lnTo>
                  <a:pt x="2517898" y="13172"/>
                </a:lnTo>
                <a:lnTo>
                  <a:pt x="2523902" y="11972"/>
                </a:lnTo>
                <a:lnTo>
                  <a:pt x="2533200" y="11413"/>
                </a:lnTo>
                <a:lnTo>
                  <a:pt x="2693425" y="11413"/>
                </a:lnTo>
                <a:lnTo>
                  <a:pt x="2693373" y="11120"/>
                </a:lnTo>
                <a:lnTo>
                  <a:pt x="2689939" y="6711"/>
                </a:lnTo>
                <a:lnTo>
                  <a:pt x="2686483" y="2450"/>
                </a:lnTo>
                <a:lnTo>
                  <a:pt x="2680724" y="52"/>
                </a:lnTo>
                <a:lnTo>
                  <a:pt x="2673635" y="0"/>
                </a:lnTo>
                <a:close/>
              </a:path>
              <a:path w="2694940" h="135890">
                <a:moveTo>
                  <a:pt x="2535535" y="32197"/>
                </a:moveTo>
                <a:lnTo>
                  <a:pt x="2530383" y="32197"/>
                </a:lnTo>
                <a:lnTo>
                  <a:pt x="2526310" y="33014"/>
                </a:lnTo>
                <a:lnTo>
                  <a:pt x="2523357" y="34805"/>
                </a:lnTo>
                <a:lnTo>
                  <a:pt x="2520373" y="36532"/>
                </a:lnTo>
                <a:lnTo>
                  <a:pt x="2518939" y="38752"/>
                </a:lnTo>
                <a:lnTo>
                  <a:pt x="2518939" y="45841"/>
                </a:lnTo>
                <a:lnTo>
                  <a:pt x="2523828" y="49967"/>
                </a:lnTo>
                <a:lnTo>
                  <a:pt x="2543879" y="57819"/>
                </a:lnTo>
                <a:lnTo>
                  <a:pt x="2551938" y="61191"/>
                </a:lnTo>
                <a:lnTo>
                  <a:pt x="2576759" y="93180"/>
                </a:lnTo>
                <a:lnTo>
                  <a:pt x="2576079" y="100138"/>
                </a:lnTo>
                <a:lnTo>
                  <a:pt x="2542722" y="127299"/>
                </a:lnTo>
                <a:lnTo>
                  <a:pt x="2531881" y="127933"/>
                </a:lnTo>
                <a:lnTo>
                  <a:pt x="2652498" y="127933"/>
                </a:lnTo>
                <a:lnTo>
                  <a:pt x="2654436" y="126900"/>
                </a:lnTo>
                <a:lnTo>
                  <a:pt x="2664052" y="117479"/>
                </a:lnTo>
                <a:lnTo>
                  <a:pt x="2669824" y="106101"/>
                </a:lnTo>
                <a:lnTo>
                  <a:pt x="2687382" y="42616"/>
                </a:lnTo>
                <a:lnTo>
                  <a:pt x="2571544" y="42616"/>
                </a:lnTo>
                <a:lnTo>
                  <a:pt x="2560895" y="38051"/>
                </a:lnTo>
                <a:lnTo>
                  <a:pt x="2551345" y="34796"/>
                </a:lnTo>
                <a:lnTo>
                  <a:pt x="2542891" y="32846"/>
                </a:lnTo>
                <a:lnTo>
                  <a:pt x="2535535" y="32197"/>
                </a:lnTo>
                <a:close/>
              </a:path>
              <a:path w="2694940" h="135890">
                <a:moveTo>
                  <a:pt x="2369980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65" y="57705"/>
                </a:lnTo>
                <a:lnTo>
                  <a:pt x="2326065" y="78489"/>
                </a:lnTo>
                <a:lnTo>
                  <a:pt x="2274182" y="78489"/>
                </a:lnTo>
                <a:lnTo>
                  <a:pt x="2274182" y="105389"/>
                </a:lnTo>
                <a:lnTo>
                  <a:pt x="2330044" y="105389"/>
                </a:lnTo>
                <a:lnTo>
                  <a:pt x="2330044" y="126153"/>
                </a:lnTo>
                <a:lnTo>
                  <a:pt x="2369980" y="126153"/>
                </a:lnTo>
                <a:lnTo>
                  <a:pt x="2369980" y="13172"/>
                </a:lnTo>
                <a:close/>
              </a:path>
              <a:path w="2694940" h="135890">
                <a:moveTo>
                  <a:pt x="2517898" y="13172"/>
                </a:moveTo>
                <a:lnTo>
                  <a:pt x="2419455" y="13172"/>
                </a:lnTo>
                <a:lnTo>
                  <a:pt x="2428144" y="13798"/>
                </a:lnTo>
                <a:lnTo>
                  <a:pt x="2435762" y="15676"/>
                </a:lnTo>
                <a:lnTo>
                  <a:pt x="2457893" y="46815"/>
                </a:lnTo>
                <a:lnTo>
                  <a:pt x="2457284" y="53510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78" y="80898"/>
                </a:lnTo>
                <a:lnTo>
                  <a:pt x="2398178" y="126153"/>
                </a:lnTo>
                <a:lnTo>
                  <a:pt x="2517367" y="126153"/>
                </a:lnTo>
                <a:lnTo>
                  <a:pt x="2512930" y="125221"/>
                </a:lnTo>
                <a:lnTo>
                  <a:pt x="2502845" y="121846"/>
                </a:lnTo>
                <a:lnTo>
                  <a:pt x="2492353" y="117137"/>
                </a:lnTo>
                <a:lnTo>
                  <a:pt x="2492353" y="92866"/>
                </a:lnTo>
                <a:lnTo>
                  <a:pt x="2547629" y="92866"/>
                </a:lnTo>
                <a:lnTo>
                  <a:pt x="2547629" y="92039"/>
                </a:lnTo>
                <a:lnTo>
                  <a:pt x="254233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30"/>
                </a:lnTo>
                <a:lnTo>
                  <a:pt x="2515546" y="13642"/>
                </a:lnTo>
                <a:lnTo>
                  <a:pt x="2517898" y="13172"/>
                </a:lnTo>
                <a:close/>
              </a:path>
              <a:path w="2694940" h="135890">
                <a:moveTo>
                  <a:pt x="2547629" y="92866"/>
                </a:moveTo>
                <a:lnTo>
                  <a:pt x="2492353" y="92866"/>
                </a:lnTo>
                <a:lnTo>
                  <a:pt x="2500520" y="98133"/>
                </a:lnTo>
                <a:lnTo>
                  <a:pt x="2507431" y="101797"/>
                </a:lnTo>
                <a:lnTo>
                  <a:pt x="2512939" y="104017"/>
                </a:lnTo>
                <a:lnTo>
                  <a:pt x="2518436" y="106101"/>
                </a:lnTo>
                <a:lnTo>
                  <a:pt x="2524174" y="107148"/>
                </a:lnTo>
                <a:lnTo>
                  <a:pt x="2541796" y="107148"/>
                </a:lnTo>
                <a:lnTo>
                  <a:pt x="2547629" y="103630"/>
                </a:lnTo>
                <a:lnTo>
                  <a:pt x="2547629" y="92866"/>
                </a:lnTo>
                <a:close/>
              </a:path>
              <a:path w="2694940" h="135890">
                <a:moveTo>
                  <a:pt x="2693425" y="11413"/>
                </a:moveTo>
                <a:lnTo>
                  <a:pt x="2533200" y="11413"/>
                </a:lnTo>
                <a:lnTo>
                  <a:pt x="2542612" y="11974"/>
                </a:lnTo>
                <a:lnTo>
                  <a:pt x="2552140" y="13659"/>
                </a:lnTo>
                <a:lnTo>
                  <a:pt x="2561785" y="16466"/>
                </a:lnTo>
                <a:lnTo>
                  <a:pt x="2571544" y="20397"/>
                </a:lnTo>
                <a:lnTo>
                  <a:pt x="2571544" y="42616"/>
                </a:lnTo>
                <a:lnTo>
                  <a:pt x="2687382" y="42616"/>
                </a:lnTo>
                <a:lnTo>
                  <a:pt x="2694420" y="17067"/>
                </a:lnTo>
                <a:lnTo>
                  <a:pt x="2693425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6" name="object 46"/>
          <p:cNvSpPr/>
          <p:nvPr/>
        </p:nvSpPr>
        <p:spPr>
          <a:xfrm>
            <a:off x="7521256" y="536215"/>
            <a:ext cx="1225661" cy="61803"/>
          </a:xfrm>
          <a:custGeom>
            <a:avLst/>
            <a:gdLst/>
            <a:ahLst/>
            <a:cxnLst/>
            <a:rect l="l" t="t" r="r" b="b"/>
            <a:pathLst>
              <a:path w="2694940" h="135890">
                <a:moveTo>
                  <a:pt x="2673625" y="0"/>
                </a:moveTo>
                <a:lnTo>
                  <a:pt x="65139" y="0"/>
                </a:lnTo>
                <a:lnTo>
                  <a:pt x="52019" y="2378"/>
                </a:lnTo>
                <a:lnTo>
                  <a:pt x="24669" y="29601"/>
                </a:lnTo>
                <a:lnTo>
                  <a:pt x="1842" y="111954"/>
                </a:lnTo>
                <a:lnTo>
                  <a:pt x="0" y="118680"/>
                </a:lnTo>
                <a:lnTo>
                  <a:pt x="1047" y="124572"/>
                </a:lnTo>
                <a:lnTo>
                  <a:pt x="4502" y="128969"/>
                </a:lnTo>
                <a:lnTo>
                  <a:pt x="7978" y="133273"/>
                </a:lnTo>
                <a:lnTo>
                  <a:pt x="13926" y="135692"/>
                </a:lnTo>
                <a:lnTo>
                  <a:pt x="2629333" y="135692"/>
                </a:lnTo>
                <a:lnTo>
                  <a:pt x="2642385" y="133320"/>
                </a:lnTo>
                <a:lnTo>
                  <a:pt x="2652490" y="127933"/>
                </a:lnTo>
                <a:lnTo>
                  <a:pt x="2531870" y="127933"/>
                </a:lnTo>
                <a:lnTo>
                  <a:pt x="2522602" y="127253"/>
                </a:lnTo>
                <a:lnTo>
                  <a:pt x="2517362" y="126153"/>
                </a:lnTo>
                <a:lnTo>
                  <a:pt x="2245931" y="126153"/>
                </a:lnTo>
                <a:lnTo>
                  <a:pt x="2245931" y="13172"/>
                </a:lnTo>
                <a:lnTo>
                  <a:pt x="2517892" y="13172"/>
                </a:lnTo>
                <a:lnTo>
                  <a:pt x="2523896" y="11972"/>
                </a:lnTo>
                <a:lnTo>
                  <a:pt x="2533189" y="11413"/>
                </a:lnTo>
                <a:lnTo>
                  <a:pt x="2693413" y="11413"/>
                </a:lnTo>
                <a:lnTo>
                  <a:pt x="2693363" y="11130"/>
                </a:lnTo>
                <a:lnTo>
                  <a:pt x="2689939" y="6711"/>
                </a:lnTo>
                <a:lnTo>
                  <a:pt x="2686483" y="2460"/>
                </a:lnTo>
                <a:lnTo>
                  <a:pt x="2680714" y="52"/>
                </a:lnTo>
                <a:lnTo>
                  <a:pt x="2673625" y="0"/>
                </a:lnTo>
                <a:close/>
              </a:path>
              <a:path w="2694940" h="135890">
                <a:moveTo>
                  <a:pt x="2535524" y="32197"/>
                </a:moveTo>
                <a:lnTo>
                  <a:pt x="2530383" y="32197"/>
                </a:lnTo>
                <a:lnTo>
                  <a:pt x="2526310" y="33025"/>
                </a:lnTo>
                <a:lnTo>
                  <a:pt x="2523357" y="34815"/>
                </a:lnTo>
                <a:lnTo>
                  <a:pt x="2520363" y="36532"/>
                </a:lnTo>
                <a:lnTo>
                  <a:pt x="2518939" y="38763"/>
                </a:lnTo>
                <a:lnTo>
                  <a:pt x="2518939" y="45841"/>
                </a:lnTo>
                <a:lnTo>
                  <a:pt x="2523818" y="49977"/>
                </a:lnTo>
                <a:lnTo>
                  <a:pt x="2543874" y="57821"/>
                </a:lnTo>
                <a:lnTo>
                  <a:pt x="2551936" y="61197"/>
                </a:lnTo>
                <a:lnTo>
                  <a:pt x="2576748" y="93190"/>
                </a:lnTo>
                <a:lnTo>
                  <a:pt x="2576070" y="100149"/>
                </a:lnTo>
                <a:lnTo>
                  <a:pt x="2542711" y="127301"/>
                </a:lnTo>
                <a:lnTo>
                  <a:pt x="2531870" y="127933"/>
                </a:lnTo>
                <a:lnTo>
                  <a:pt x="2652490" y="127933"/>
                </a:lnTo>
                <a:lnTo>
                  <a:pt x="2654428" y="126900"/>
                </a:lnTo>
                <a:lnTo>
                  <a:pt x="2664046" y="117479"/>
                </a:lnTo>
                <a:lnTo>
                  <a:pt x="2669824" y="106101"/>
                </a:lnTo>
                <a:lnTo>
                  <a:pt x="2687379" y="42626"/>
                </a:lnTo>
                <a:lnTo>
                  <a:pt x="2571544" y="42626"/>
                </a:lnTo>
                <a:lnTo>
                  <a:pt x="2560894" y="38059"/>
                </a:lnTo>
                <a:lnTo>
                  <a:pt x="2551339" y="34801"/>
                </a:lnTo>
                <a:lnTo>
                  <a:pt x="2542883" y="32848"/>
                </a:lnTo>
                <a:lnTo>
                  <a:pt x="2535524" y="32197"/>
                </a:lnTo>
                <a:close/>
              </a:path>
              <a:path w="2694940" h="135890">
                <a:moveTo>
                  <a:pt x="2369969" y="13172"/>
                </a:moveTo>
                <a:lnTo>
                  <a:pt x="2328724" y="13172"/>
                </a:lnTo>
                <a:lnTo>
                  <a:pt x="2328724" y="33988"/>
                </a:lnTo>
                <a:lnTo>
                  <a:pt x="2274182" y="33988"/>
                </a:lnTo>
                <a:lnTo>
                  <a:pt x="2274182" y="57705"/>
                </a:lnTo>
                <a:lnTo>
                  <a:pt x="2326054" y="57705"/>
                </a:lnTo>
                <a:lnTo>
                  <a:pt x="2326054" y="78489"/>
                </a:lnTo>
                <a:lnTo>
                  <a:pt x="2274182" y="78489"/>
                </a:lnTo>
                <a:lnTo>
                  <a:pt x="2274182" y="105399"/>
                </a:lnTo>
                <a:lnTo>
                  <a:pt x="2330044" y="105399"/>
                </a:lnTo>
                <a:lnTo>
                  <a:pt x="2330044" y="126153"/>
                </a:lnTo>
                <a:lnTo>
                  <a:pt x="2369969" y="126153"/>
                </a:lnTo>
                <a:lnTo>
                  <a:pt x="2369969" y="13172"/>
                </a:lnTo>
                <a:close/>
              </a:path>
              <a:path w="2694940" h="135890">
                <a:moveTo>
                  <a:pt x="2517892" y="13172"/>
                </a:moveTo>
                <a:lnTo>
                  <a:pt x="2419455" y="13172"/>
                </a:lnTo>
                <a:lnTo>
                  <a:pt x="2428142" y="13799"/>
                </a:lnTo>
                <a:lnTo>
                  <a:pt x="2435758" y="15680"/>
                </a:lnTo>
                <a:lnTo>
                  <a:pt x="2457893" y="46815"/>
                </a:lnTo>
                <a:lnTo>
                  <a:pt x="2457282" y="53516"/>
                </a:lnTo>
                <a:lnTo>
                  <a:pt x="2428964" y="80265"/>
                </a:lnTo>
                <a:lnTo>
                  <a:pt x="2420596" y="80898"/>
                </a:lnTo>
                <a:lnTo>
                  <a:pt x="2398167" y="80898"/>
                </a:lnTo>
                <a:lnTo>
                  <a:pt x="2398167" y="126153"/>
                </a:lnTo>
                <a:lnTo>
                  <a:pt x="2517362" y="126153"/>
                </a:lnTo>
                <a:lnTo>
                  <a:pt x="2512924" y="125221"/>
                </a:lnTo>
                <a:lnTo>
                  <a:pt x="2502840" y="121846"/>
                </a:lnTo>
                <a:lnTo>
                  <a:pt x="2492353" y="117137"/>
                </a:lnTo>
                <a:lnTo>
                  <a:pt x="2492353" y="92876"/>
                </a:lnTo>
                <a:lnTo>
                  <a:pt x="2547629" y="92876"/>
                </a:lnTo>
                <a:lnTo>
                  <a:pt x="2547629" y="92039"/>
                </a:lnTo>
                <a:lnTo>
                  <a:pt x="2542320" y="87588"/>
                </a:lnTo>
                <a:lnTo>
                  <a:pt x="2514394" y="76500"/>
                </a:lnTo>
                <a:lnTo>
                  <a:pt x="2510237" y="74772"/>
                </a:lnTo>
                <a:lnTo>
                  <a:pt x="2489714" y="50092"/>
                </a:lnTo>
                <a:lnTo>
                  <a:pt x="2489714" y="44040"/>
                </a:lnTo>
                <a:lnTo>
                  <a:pt x="2515541" y="13642"/>
                </a:lnTo>
                <a:lnTo>
                  <a:pt x="2517892" y="13172"/>
                </a:lnTo>
                <a:close/>
              </a:path>
              <a:path w="2694940" h="135890">
                <a:moveTo>
                  <a:pt x="2547629" y="92876"/>
                </a:moveTo>
                <a:lnTo>
                  <a:pt x="2492353" y="92876"/>
                </a:lnTo>
                <a:lnTo>
                  <a:pt x="2500520" y="98143"/>
                </a:lnTo>
                <a:lnTo>
                  <a:pt x="2507431" y="101797"/>
                </a:lnTo>
                <a:lnTo>
                  <a:pt x="2512928" y="104017"/>
                </a:lnTo>
                <a:lnTo>
                  <a:pt x="2518436" y="106101"/>
                </a:lnTo>
                <a:lnTo>
                  <a:pt x="2524174" y="107159"/>
                </a:lnTo>
                <a:lnTo>
                  <a:pt x="2541796" y="107159"/>
                </a:lnTo>
                <a:lnTo>
                  <a:pt x="2547629" y="103640"/>
                </a:lnTo>
                <a:lnTo>
                  <a:pt x="2547629" y="92876"/>
                </a:lnTo>
                <a:close/>
              </a:path>
              <a:path w="2694940" h="135890">
                <a:moveTo>
                  <a:pt x="2693413" y="11413"/>
                </a:moveTo>
                <a:lnTo>
                  <a:pt x="2533189" y="11413"/>
                </a:lnTo>
                <a:lnTo>
                  <a:pt x="2542603" y="11974"/>
                </a:lnTo>
                <a:lnTo>
                  <a:pt x="2552135" y="13659"/>
                </a:lnTo>
                <a:lnTo>
                  <a:pt x="2561783" y="16466"/>
                </a:lnTo>
                <a:lnTo>
                  <a:pt x="2571544" y="20397"/>
                </a:lnTo>
                <a:lnTo>
                  <a:pt x="2571544" y="42626"/>
                </a:lnTo>
                <a:lnTo>
                  <a:pt x="2687379" y="42626"/>
                </a:lnTo>
                <a:lnTo>
                  <a:pt x="2694420" y="17067"/>
                </a:lnTo>
                <a:lnTo>
                  <a:pt x="2693413" y="11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pic>
        <p:nvPicPr>
          <p:cNvPr id="47" name="Imagen 4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6532666-0276-4C81-BC07-3317B1FC9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8" y="678288"/>
            <a:ext cx="6973827" cy="42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06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72.17.14.15\2020\Comunicaciones\Plantillas corporativas\Corporativa\Plantillas-PBSCIER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5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>
            <a:extLst>
              <a:ext uri="{FF2B5EF4-FFF2-40B4-BE49-F238E27FC236}">
                <a16:creationId xmlns:a16="http://schemas.microsoft.com/office/drawing/2014/main" id="{8E688A90-8BA0-4693-ACF4-B8825670E367}"/>
              </a:ext>
            </a:extLst>
          </p:cNvPr>
          <p:cNvSpPr/>
          <p:nvPr/>
        </p:nvSpPr>
        <p:spPr>
          <a:xfrm>
            <a:off x="4476460" y="3321567"/>
            <a:ext cx="206503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2.544</a:t>
            </a:r>
          </a:p>
        </p:txBody>
      </p:sp>
      <p:sp>
        <p:nvSpPr>
          <p:cNvPr id="5" name="9 Rectángulo">
            <a:extLst>
              <a:ext uri="{FF2B5EF4-FFF2-40B4-BE49-F238E27FC236}">
                <a16:creationId xmlns:a16="http://schemas.microsoft.com/office/drawing/2014/main" id="{4B075ABC-AF62-4CE7-9751-42ABFF2BD7FB}"/>
              </a:ext>
            </a:extLst>
          </p:cNvPr>
          <p:cNvSpPr/>
          <p:nvPr/>
        </p:nvSpPr>
        <p:spPr>
          <a:xfrm>
            <a:off x="1554067" y="3380637"/>
            <a:ext cx="2065034" cy="491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36973" tIns="0" rIns="136973" bIns="0" numCol="1" spcCol="3026" anchor="ctr" anchorCtr="0">
            <a:noAutofit/>
          </a:bodyPr>
          <a:lstStyle/>
          <a:p>
            <a:pPr algn="ctr" defTabSz="71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405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2.059</a:t>
            </a:r>
            <a:endParaRPr lang="es-CO" sz="405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5 CuadroTexto">
            <a:extLst>
              <a:ext uri="{FF2B5EF4-FFF2-40B4-BE49-F238E27FC236}">
                <a16:creationId xmlns:a16="http://schemas.microsoft.com/office/drawing/2014/main" id="{8D6C7273-087F-4B2E-82F3-AA0A8F1D696D}"/>
              </a:ext>
            </a:extLst>
          </p:cNvPr>
          <p:cNvSpPr txBox="1"/>
          <p:nvPr/>
        </p:nvSpPr>
        <p:spPr>
          <a:xfrm>
            <a:off x="4254577" y="1220901"/>
            <a:ext cx="2747693" cy="282765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66 % Contributivo</a:t>
            </a:r>
          </a:p>
        </p:txBody>
      </p:sp>
      <p:sp>
        <p:nvSpPr>
          <p:cNvPr id="8" name="9 Rectángulo">
            <a:extLst>
              <a:ext uri="{FF2B5EF4-FFF2-40B4-BE49-F238E27FC236}">
                <a16:creationId xmlns:a16="http://schemas.microsoft.com/office/drawing/2014/main" id="{31FB24B2-737B-4174-A421-D36C10162DF4}"/>
              </a:ext>
            </a:extLst>
          </p:cNvPr>
          <p:cNvSpPr/>
          <p:nvPr/>
        </p:nvSpPr>
        <p:spPr>
          <a:xfrm>
            <a:off x="1603250" y="1258022"/>
            <a:ext cx="2348877" cy="491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36973" tIns="0" rIns="136973" bIns="0" numCol="1" spcCol="3026" anchor="ctr" anchorCtr="0">
            <a:noAutofit/>
          </a:bodyPr>
          <a:lstStyle/>
          <a:p>
            <a:pPr algn="ctr" defTabSz="71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40.747</a:t>
            </a:r>
          </a:p>
        </p:txBody>
      </p:sp>
      <p:sp>
        <p:nvSpPr>
          <p:cNvPr id="9" name="4 Rectángulo">
            <a:extLst>
              <a:ext uri="{FF2B5EF4-FFF2-40B4-BE49-F238E27FC236}">
                <a16:creationId xmlns:a16="http://schemas.microsoft.com/office/drawing/2014/main" id="{9C65314A-35A5-4811-ABF1-9C9BD169FB28}"/>
              </a:ext>
            </a:extLst>
          </p:cNvPr>
          <p:cNvSpPr/>
          <p:nvPr/>
        </p:nvSpPr>
        <p:spPr>
          <a:xfrm>
            <a:off x="1736210" y="1681085"/>
            <a:ext cx="2065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Afiliados Vigentes </a:t>
            </a:r>
          </a:p>
        </p:txBody>
      </p:sp>
      <p:sp>
        <p:nvSpPr>
          <p:cNvPr id="10" name="65 CuadroTexto">
            <a:extLst>
              <a:ext uri="{FF2B5EF4-FFF2-40B4-BE49-F238E27FC236}">
                <a16:creationId xmlns:a16="http://schemas.microsoft.com/office/drawing/2014/main" id="{98551026-9378-46A1-8E4C-8CBBD2DF65DA}"/>
              </a:ext>
            </a:extLst>
          </p:cNvPr>
          <p:cNvSpPr txBox="1"/>
          <p:nvPr/>
        </p:nvSpPr>
        <p:spPr>
          <a:xfrm>
            <a:off x="4297148" y="1738018"/>
            <a:ext cx="2423657" cy="282765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2  % Población Suspendida</a:t>
            </a:r>
          </a:p>
        </p:txBody>
      </p:sp>
      <p:sp>
        <p:nvSpPr>
          <p:cNvPr id="11" name="65 CuadroTexto">
            <a:extLst>
              <a:ext uri="{FF2B5EF4-FFF2-40B4-BE49-F238E27FC236}">
                <a16:creationId xmlns:a16="http://schemas.microsoft.com/office/drawing/2014/main" id="{B4F5FF9F-402C-4367-8CD4-C0353F987CED}"/>
              </a:ext>
            </a:extLst>
          </p:cNvPr>
          <p:cNvSpPr txBox="1"/>
          <p:nvPr/>
        </p:nvSpPr>
        <p:spPr>
          <a:xfrm>
            <a:off x="4254577" y="1479460"/>
            <a:ext cx="2423655" cy="282765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32 % Movilidad</a:t>
            </a:r>
          </a:p>
        </p:txBody>
      </p:sp>
      <p:sp>
        <p:nvSpPr>
          <p:cNvPr id="12" name="4 Rectángulo">
            <a:extLst>
              <a:ext uri="{FF2B5EF4-FFF2-40B4-BE49-F238E27FC236}">
                <a16:creationId xmlns:a16="http://schemas.microsoft.com/office/drawing/2014/main" id="{B4C158A2-6819-4292-957B-701BD0426B7D}"/>
              </a:ext>
            </a:extLst>
          </p:cNvPr>
          <p:cNvSpPr/>
          <p:nvPr/>
        </p:nvSpPr>
        <p:spPr>
          <a:xfrm>
            <a:off x="1798291" y="3834377"/>
            <a:ext cx="182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Traslados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Entran</a:t>
            </a:r>
            <a:endParaRPr lang="es-ES" sz="15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3" name="4 Rectángulo">
            <a:extLst>
              <a:ext uri="{FF2B5EF4-FFF2-40B4-BE49-F238E27FC236}">
                <a16:creationId xmlns:a16="http://schemas.microsoft.com/office/drawing/2014/main" id="{99D68354-3A87-4F04-8ACC-E702BAB96DE0}"/>
              </a:ext>
            </a:extLst>
          </p:cNvPr>
          <p:cNvSpPr/>
          <p:nvPr/>
        </p:nvSpPr>
        <p:spPr>
          <a:xfrm>
            <a:off x="4878189" y="3834377"/>
            <a:ext cx="182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Traslados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Salen</a:t>
            </a:r>
            <a:endParaRPr lang="es-ES" sz="15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4" name="Picture 2" descr="Resultado de imagen para balanza png icono">
            <a:extLst>
              <a:ext uri="{FF2B5EF4-FFF2-40B4-BE49-F238E27FC236}">
                <a16:creationId xmlns:a16="http://schemas.microsoft.com/office/drawing/2014/main" id="{334E7CDA-DC89-413D-9BD2-594C9BE8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12" y="2443273"/>
            <a:ext cx="1075172" cy="65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FADE44B-D617-4D77-BC7C-63E7ABD07A46}"/>
              </a:ext>
            </a:extLst>
          </p:cNvPr>
          <p:cNvSpPr/>
          <p:nvPr/>
        </p:nvSpPr>
        <p:spPr>
          <a:xfrm>
            <a:off x="3952127" y="321237"/>
            <a:ext cx="3696122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Zonal Atlántico</a:t>
            </a:r>
          </a:p>
          <a:p>
            <a:r>
              <a:rPr lang="es-CO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(Novedades Suspendidos, Subsidiado, Portabilidad)</a:t>
            </a:r>
          </a:p>
        </p:txBody>
      </p:sp>
    </p:spTree>
    <p:extLst>
      <p:ext uri="{BB962C8B-B14F-4D97-AF65-F5344CB8AC3E}">
        <p14:creationId xmlns:p14="http://schemas.microsoft.com/office/powerpoint/2010/main" val="23059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0CCDB32-B329-46EF-8561-63C1E3932D23}"/>
              </a:ext>
            </a:extLst>
          </p:cNvPr>
          <p:cNvSpPr/>
          <p:nvPr/>
        </p:nvSpPr>
        <p:spPr>
          <a:xfrm>
            <a:off x="3394937" y="231965"/>
            <a:ext cx="3696122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Zonal Atlántico</a:t>
            </a:r>
          </a:p>
          <a:p>
            <a:r>
              <a:rPr lang="es-CO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(Novedades Suspendidos, Subsidiado, Portabilidad)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358D1EF7-1055-4369-84C2-A3C53CEA14AF}"/>
              </a:ext>
            </a:extLst>
          </p:cNvPr>
          <p:cNvSpPr/>
          <p:nvPr/>
        </p:nvSpPr>
        <p:spPr>
          <a:xfrm>
            <a:off x="1279918" y="1923219"/>
            <a:ext cx="265772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35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Activos</a:t>
            </a:r>
            <a:r>
              <a:rPr lang="es-ES" sz="135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Movilidad (Subsidiado)</a:t>
            </a:r>
          </a:p>
          <a:p>
            <a:pPr algn="r"/>
            <a:r>
              <a:rPr lang="es-ES" sz="9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Cierre Dic 2020</a:t>
            </a:r>
          </a:p>
        </p:txBody>
      </p:sp>
      <p:sp>
        <p:nvSpPr>
          <p:cNvPr id="8" name="9 Rectángulo">
            <a:extLst>
              <a:ext uri="{FF2B5EF4-FFF2-40B4-BE49-F238E27FC236}">
                <a16:creationId xmlns:a16="http://schemas.microsoft.com/office/drawing/2014/main" id="{C5164D56-BD4C-4E61-B0C4-5AF0EDF3AF36}"/>
              </a:ext>
            </a:extLst>
          </p:cNvPr>
          <p:cNvSpPr/>
          <p:nvPr/>
        </p:nvSpPr>
        <p:spPr>
          <a:xfrm>
            <a:off x="1219015" y="1381849"/>
            <a:ext cx="2779535" cy="491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36973" tIns="0" rIns="136973" bIns="0" numCol="1" spcCol="3026" anchor="ctr" anchorCtr="0">
            <a:noAutofit/>
          </a:bodyPr>
          <a:lstStyle/>
          <a:p>
            <a:pPr algn="ctr" defTabSz="71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4483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13.192</a:t>
            </a:r>
          </a:p>
        </p:txBody>
      </p:sp>
      <p:sp>
        <p:nvSpPr>
          <p:cNvPr id="9" name="65 CuadroTexto">
            <a:extLst>
              <a:ext uri="{FF2B5EF4-FFF2-40B4-BE49-F238E27FC236}">
                <a16:creationId xmlns:a16="http://schemas.microsoft.com/office/drawing/2014/main" id="{973BC216-3125-42C4-8463-5B4902E6C1FF}"/>
              </a:ext>
            </a:extLst>
          </p:cNvPr>
          <p:cNvSpPr txBox="1"/>
          <p:nvPr/>
        </p:nvSpPr>
        <p:spPr>
          <a:xfrm>
            <a:off x="2260811" y="4244355"/>
            <a:ext cx="2268252" cy="259681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200" dirty="0">
                <a:solidFill>
                  <a:schemeClr val="accent1">
                    <a:lumMod val="75000"/>
                  </a:schemeClr>
                </a:solidFill>
              </a:rPr>
              <a:t>Afiliados</a:t>
            </a:r>
            <a:r>
              <a:rPr lang="es-CO" sz="1350" b="1" dirty="0">
                <a:solidFill>
                  <a:schemeClr val="accent1">
                    <a:lumMod val="75000"/>
                  </a:schemeClr>
                </a:solidFill>
              </a:rPr>
              <a:t> Portabilidad Activa</a:t>
            </a: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F3590C78-3692-4094-9BFA-543780D1A99E}"/>
              </a:ext>
            </a:extLst>
          </p:cNvPr>
          <p:cNvSpPr/>
          <p:nvPr/>
        </p:nvSpPr>
        <p:spPr>
          <a:xfrm>
            <a:off x="2217408" y="3737766"/>
            <a:ext cx="1832924" cy="491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36973" tIns="0" rIns="136973" bIns="0" numCol="1" spcCol="3026" anchor="ctr" anchorCtr="0">
            <a:noAutofit/>
          </a:bodyPr>
          <a:lstStyle/>
          <a:p>
            <a:pPr lvl="1" algn="ctr" defTabSz="7101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4483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endParaRPr lang="es-CO" sz="5337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65 CuadroTexto">
            <a:extLst>
              <a:ext uri="{FF2B5EF4-FFF2-40B4-BE49-F238E27FC236}">
                <a16:creationId xmlns:a16="http://schemas.microsoft.com/office/drawing/2014/main" id="{4434BFEA-EDA9-4A6F-80CC-A97F91DF2B6B}"/>
              </a:ext>
            </a:extLst>
          </p:cNvPr>
          <p:cNvSpPr txBox="1"/>
          <p:nvPr/>
        </p:nvSpPr>
        <p:spPr>
          <a:xfrm>
            <a:off x="4852996" y="3754712"/>
            <a:ext cx="478835" cy="421264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31</a:t>
            </a:r>
          </a:p>
        </p:txBody>
      </p:sp>
      <p:sp>
        <p:nvSpPr>
          <p:cNvPr id="12" name="65 CuadroTexto">
            <a:extLst>
              <a:ext uri="{FF2B5EF4-FFF2-40B4-BE49-F238E27FC236}">
                <a16:creationId xmlns:a16="http://schemas.microsoft.com/office/drawing/2014/main" id="{1F00485C-58B8-47BC-91A0-C528C3BEC3AC}"/>
              </a:ext>
            </a:extLst>
          </p:cNvPr>
          <p:cNvSpPr txBox="1"/>
          <p:nvPr/>
        </p:nvSpPr>
        <p:spPr>
          <a:xfrm>
            <a:off x="4623242" y="4115073"/>
            <a:ext cx="905066" cy="259681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350" b="1" dirty="0">
                <a:solidFill>
                  <a:schemeClr val="accent1">
                    <a:lumMod val="75000"/>
                  </a:schemeClr>
                </a:solidFill>
              </a:rPr>
              <a:t>Municipios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31361B3-3094-4197-BC0B-6250CD843C4A}"/>
              </a:ext>
            </a:extLst>
          </p:cNvPr>
          <p:cNvCxnSpPr>
            <a:cxnSpLocks/>
          </p:cNvCxnSpPr>
          <p:nvPr/>
        </p:nvCxnSpPr>
        <p:spPr>
          <a:xfrm>
            <a:off x="4409982" y="3813888"/>
            <a:ext cx="1" cy="38388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65 CuadroTexto">
            <a:extLst>
              <a:ext uri="{FF2B5EF4-FFF2-40B4-BE49-F238E27FC236}">
                <a16:creationId xmlns:a16="http://schemas.microsoft.com/office/drawing/2014/main" id="{606E4A04-F715-4DE2-B47B-5AB661A6DC7B}"/>
              </a:ext>
            </a:extLst>
          </p:cNvPr>
          <p:cNvSpPr txBox="1"/>
          <p:nvPr/>
        </p:nvSpPr>
        <p:spPr>
          <a:xfrm>
            <a:off x="4748151" y="1298913"/>
            <a:ext cx="2588149" cy="282765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7  % Sabanalarga</a:t>
            </a:r>
          </a:p>
        </p:txBody>
      </p:sp>
      <p:sp>
        <p:nvSpPr>
          <p:cNvPr id="15" name="65 CuadroTexto">
            <a:extLst>
              <a:ext uri="{FF2B5EF4-FFF2-40B4-BE49-F238E27FC236}">
                <a16:creationId xmlns:a16="http://schemas.microsoft.com/office/drawing/2014/main" id="{BDE7C9F0-FBAB-44C2-843E-C00950E4DEEF}"/>
              </a:ext>
            </a:extLst>
          </p:cNvPr>
          <p:cNvSpPr txBox="1"/>
          <p:nvPr/>
        </p:nvSpPr>
        <p:spPr>
          <a:xfrm>
            <a:off x="4688505" y="781827"/>
            <a:ext cx="2423655" cy="282765"/>
          </a:xfrm>
          <a:prstGeom prst="rect">
            <a:avLst/>
          </a:prstGeom>
          <a:noFill/>
          <a:ln>
            <a:noFill/>
          </a:ln>
        </p:spPr>
        <p:txBody>
          <a:bodyPr wrap="square" lIns="51428" tIns="25715" rIns="51428" bIns="25715">
            <a:spAutoFit/>
          </a:bodyPr>
          <a:lstStyle/>
          <a:p>
            <a:pPr>
              <a:defRPr/>
            </a:pPr>
            <a:r>
              <a:rPr lang="es-CO" sz="1500" b="1" dirty="0">
                <a:solidFill>
                  <a:schemeClr val="accent5">
                    <a:lumMod val="50000"/>
                  </a:schemeClr>
                </a:solidFill>
              </a:rPr>
              <a:t>67 % Barranquilla</a:t>
            </a:r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3AC75E69-5451-40BF-B544-6F9D3EDD2572}"/>
              </a:ext>
            </a:extLst>
          </p:cNvPr>
          <p:cNvSpPr/>
          <p:nvPr/>
        </p:nvSpPr>
        <p:spPr>
          <a:xfrm>
            <a:off x="4180375" y="1277623"/>
            <a:ext cx="508130" cy="526611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06C95F8-D4DD-44AE-BAF3-2B0C53EE8965}"/>
              </a:ext>
            </a:extLst>
          </p:cNvPr>
          <p:cNvSpPr/>
          <p:nvPr/>
        </p:nvSpPr>
        <p:spPr>
          <a:xfrm>
            <a:off x="4688505" y="1546183"/>
            <a:ext cx="18320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1350" b="1" dirty="0">
                <a:solidFill>
                  <a:schemeClr val="accent5">
                    <a:lumMod val="50000"/>
                  </a:schemeClr>
                </a:solidFill>
              </a:rPr>
              <a:t>11  % Otros Municipios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86FF02A-D01A-44B5-B419-7387B8A53FB5}"/>
              </a:ext>
            </a:extLst>
          </p:cNvPr>
          <p:cNvSpPr/>
          <p:nvPr/>
        </p:nvSpPr>
        <p:spPr>
          <a:xfrm>
            <a:off x="4688505" y="1063906"/>
            <a:ext cx="135372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350" b="1" dirty="0">
                <a:solidFill>
                  <a:schemeClr val="accent5">
                    <a:lumMod val="50000"/>
                  </a:schemeClr>
                </a:solidFill>
              </a:rPr>
              <a:t>15  %  Soledad</a:t>
            </a:r>
          </a:p>
        </p:txBody>
      </p:sp>
    </p:spTree>
    <p:extLst>
      <p:ext uri="{BB962C8B-B14F-4D97-AF65-F5344CB8AC3E}">
        <p14:creationId xmlns:p14="http://schemas.microsoft.com/office/powerpoint/2010/main" val="222882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E4F43043-2F82-4101-9837-F9D02C50D89C}"/>
              </a:ext>
            </a:extLst>
          </p:cNvPr>
          <p:cNvSpPr/>
          <p:nvPr/>
        </p:nvSpPr>
        <p:spPr>
          <a:xfrm>
            <a:off x="5544108" y="3939698"/>
            <a:ext cx="742783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s-CO" sz="3000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5590D0B-6DA5-47FB-88A9-A9A781B9864A}"/>
              </a:ext>
            </a:extLst>
          </p:cNvPr>
          <p:cNvSpPr txBox="1"/>
          <p:nvPr/>
        </p:nvSpPr>
        <p:spPr>
          <a:xfrm>
            <a:off x="6108165" y="3974160"/>
            <a:ext cx="2584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Gestión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Experiencia al Usuario</a:t>
            </a:r>
          </a:p>
          <a:p>
            <a:pPr defTabSz="685800"/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Karen Cabarcas </a:t>
            </a:r>
          </a:p>
          <a:p>
            <a:pPr defTabSz="685800"/>
            <a:r>
              <a:rPr lang="es-CO" sz="135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Lider</a:t>
            </a:r>
            <a:r>
              <a:rPr lang="es-CO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Arial" panose="020B0604020202020204" pitchFamily="34" charset="0"/>
              </a:rPr>
              <a:t> de Oficina Barranquilla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914A49F-A21D-4DBD-B08E-6CD1294207B3}"/>
              </a:ext>
            </a:extLst>
          </p:cNvPr>
          <p:cNvGrpSpPr/>
          <p:nvPr/>
        </p:nvGrpSpPr>
        <p:grpSpPr>
          <a:xfrm>
            <a:off x="4588278" y="3974159"/>
            <a:ext cx="685800" cy="685800"/>
            <a:chOff x="2349202" y="5014558"/>
            <a:chExt cx="914400" cy="914400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A24B2C89-8C97-45EA-A32F-6F63962F7195}"/>
                </a:ext>
              </a:extLst>
            </p:cNvPr>
            <p:cNvSpPr/>
            <p:nvPr/>
          </p:nvSpPr>
          <p:spPr>
            <a:xfrm>
              <a:off x="2349202" y="5014558"/>
              <a:ext cx="914400" cy="9144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3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100 ä¿éºä¼ç¤¾ã¢ã¤ã³ã³ãè¨­å®ãã·ã³ãã«ãªã¹ã¿ã¤ã« â ã¹ããã¯ãã¯ã¿">
              <a:extLst>
                <a:ext uri="{FF2B5EF4-FFF2-40B4-BE49-F238E27FC236}">
                  <a16:creationId xmlns:a16="http://schemas.microsoft.com/office/drawing/2014/main" id="{0097D0EE-F449-4540-93FA-D6F5F6F80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2" t="69814" r="81143" b="21786"/>
            <a:stretch/>
          </p:blipFill>
          <p:spPr bwMode="auto">
            <a:xfrm>
              <a:off x="2438945" y="5111758"/>
              <a:ext cx="734914" cy="72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F083F41-4623-44FF-BBA1-E003A412CB5D}"/>
              </a:ext>
            </a:extLst>
          </p:cNvPr>
          <p:cNvCxnSpPr>
            <a:cxnSpLocks/>
          </p:cNvCxnSpPr>
          <p:nvPr/>
        </p:nvCxnSpPr>
        <p:spPr>
          <a:xfrm>
            <a:off x="5328084" y="4301261"/>
            <a:ext cx="5100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717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8D3B2CEB-D3C0-4DEA-A12E-FDD964346BA9}" vid="{ED985ACF-7911-4378-939A-6ED09FCAEE08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2007</Words>
  <Application>Microsoft Office PowerPoint</Application>
  <PresentationFormat>Presentación en pantalla (16:9)</PresentationFormat>
  <Paragraphs>627</Paragraphs>
  <Slides>62</Slides>
  <Notes>18</Notes>
  <HiddenSlides>0</HiddenSlides>
  <MMClips>14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Courier New</vt:lpstr>
      <vt:lpstr>Webdings</vt:lpstr>
      <vt:lpstr>Tema de Office</vt:lpstr>
      <vt:lpstr>Tema1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Canales de Atención Prioritarios, diferencial y/o Preferencial Barranquilla. </vt:lpstr>
      <vt:lpstr>Atenciones de Servicios Barranquilla</vt:lpstr>
      <vt:lpstr>Oficinas de Atención Barranquilla</vt:lpstr>
      <vt:lpstr>Presentación de PowerPoint</vt:lpstr>
      <vt:lpstr>Presentación de PowerPoint</vt:lpstr>
      <vt:lpstr>Presentación de PowerPoint</vt:lpstr>
      <vt:lpstr>Comportamiento PQRS Zonal</vt:lpstr>
      <vt:lpstr>Comportamiento PQRS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Población afiliada Distrito de Barranquilla</vt:lpstr>
      <vt:lpstr>Presentación de PowerPoint</vt:lpstr>
      <vt:lpstr>Población Afiliada  Barranquilla</vt:lpstr>
      <vt:lpstr>Modelo de Atención y Gestión del Riesgo</vt:lpstr>
      <vt:lpstr>Presentación de PowerPoint</vt:lpstr>
      <vt:lpstr>Presentación de PowerPoint</vt:lpstr>
      <vt:lpstr>Resultados Prevención de la Enfermedad </vt:lpstr>
      <vt:lpstr>Resultados de Indicadores Gestión de Riesgo Distrito de Barranquilla</vt:lpstr>
      <vt:lpstr>Resultados de Indicadores Gestión de Riesgo Distrito de Barranquilla</vt:lpstr>
      <vt:lpstr>Resultados en Salud Publica</vt:lpstr>
      <vt:lpstr>Resultados de Promoción de la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Participación Social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EPS FAMISANAR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Famisanar MACBOOK</dc:creator>
  <cp:lastModifiedBy>Silvana</cp:lastModifiedBy>
  <cp:revision>101</cp:revision>
  <dcterms:created xsi:type="dcterms:W3CDTF">2019-05-20T15:55:35Z</dcterms:created>
  <dcterms:modified xsi:type="dcterms:W3CDTF">2021-07-03T19:21:35Z</dcterms:modified>
</cp:coreProperties>
</file>